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2" r:id="rId3"/>
    <p:sldId id="299" r:id="rId4"/>
    <p:sldId id="287" r:id="rId5"/>
    <p:sldId id="288" r:id="rId6"/>
    <p:sldId id="289" r:id="rId7"/>
    <p:sldId id="292" r:id="rId8"/>
    <p:sldId id="293" r:id="rId9"/>
    <p:sldId id="290" r:id="rId10"/>
    <p:sldId id="291" r:id="rId11"/>
    <p:sldId id="294" r:id="rId12"/>
    <p:sldId id="295" r:id="rId13"/>
    <p:sldId id="296" r:id="rId14"/>
    <p:sldId id="297" r:id="rId15"/>
    <p:sldId id="298" r:id="rId16"/>
    <p:sldId id="259"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uario" initials="u" lastIdx="1" clrIdx="0">
    <p:extLst>
      <p:ext uri="{19B8F6BF-5375-455C-9EA6-DF929625EA0E}">
        <p15:presenceInfo xmlns:p15="http://schemas.microsoft.com/office/powerpoint/2012/main" userId="usuar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F4DC"/>
    <a:srgbClr val="0959DB"/>
    <a:srgbClr val="2F1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FBE3A-DFAF-47AB-A9F1-FEC58BDF55D7}" v="103" dt="2023-09-22T23:18:38.380"/>
    <p1510:client id="{6BBF3D4A-37FC-464B-B739-976103A9DD7A}" v="8" dt="2023-09-23T13:29:04.815"/>
    <p1510:client id="{99A2C0A9-7B84-4C9F-892C-A419514BEEAE}" v="200" dt="2023-09-22T22:41:27.998"/>
    <p1510:client id="{D6B26175-CEA4-4583-8909-4767E5B43504}" v="18" dt="2023-10-06T00:22:52.51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6" autoAdjust="0"/>
    <p:restoredTop sz="94660"/>
  </p:normalViewPr>
  <p:slideViewPr>
    <p:cSldViewPr snapToGrid="0">
      <p:cViewPr varScale="1">
        <p:scale>
          <a:sx n="67" d="100"/>
          <a:sy n="67" d="100"/>
        </p:scale>
        <p:origin x="48"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4752B-4B83-4CBD-8F6F-3963872F31C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2B491FA0-29E5-4800-8FD3-235EBF29D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CA75452-A7AD-40F7-B0C4-CFAFF267A5A7}"/>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5" name="Marcador de pie de página 4">
            <a:extLst>
              <a:ext uri="{FF2B5EF4-FFF2-40B4-BE49-F238E27FC236}">
                <a16:creationId xmlns:a16="http://schemas.microsoft.com/office/drawing/2014/main" id="{039B7133-E1DA-49E5-A20D-3DC0466FFDD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CBD47F1-31E6-42B2-933F-7DC88367357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5530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DABC1-44B5-4F93-84EC-41C6EAD6BF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F29FDB8-4CE3-4EF8-8256-881AFDE3B2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9E1BBC-83A8-4FB5-A98C-9B25147A39C1}"/>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5" name="Marcador de pie de página 4">
            <a:extLst>
              <a:ext uri="{FF2B5EF4-FFF2-40B4-BE49-F238E27FC236}">
                <a16:creationId xmlns:a16="http://schemas.microsoft.com/office/drawing/2014/main" id="{E4854A90-7C7F-44B4-AFA3-D5F9E2BDDC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F9F65-BC95-4E96-9399-50450D8C56D4}"/>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080183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A85CC04-24CD-4B9D-989A-15D91467484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4D1B5B5-B4BB-4504-8A82-9B4BA407B8E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61DF552-CED2-46BE-8387-433093B32BC5}"/>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5" name="Marcador de pie de página 4">
            <a:extLst>
              <a:ext uri="{FF2B5EF4-FFF2-40B4-BE49-F238E27FC236}">
                <a16:creationId xmlns:a16="http://schemas.microsoft.com/office/drawing/2014/main" id="{7731BA71-8B71-4075-B885-7F5B5542BE8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A2EC747-24B3-4F4E-9287-43B69EDE9C35}"/>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17508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EDC95-67FC-4B03-8ACC-9656F4BA1F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6799042-9B99-4B9F-8622-6588F9BBCA9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A10E2DB-6436-4AFF-9B5E-247CCC77EDF3}"/>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5" name="Marcador de pie de página 4">
            <a:extLst>
              <a:ext uri="{FF2B5EF4-FFF2-40B4-BE49-F238E27FC236}">
                <a16:creationId xmlns:a16="http://schemas.microsoft.com/office/drawing/2014/main" id="{5D151018-69BC-45C9-9CC7-5F4308017BB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F39F4CC-D6DE-4A6C-A3C5-A3EC206C37C0}"/>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61625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1C25-AEBA-4BE1-A8AC-70EBE27F499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AEDF9A6-FB6F-4191-A286-7ACF1C90BA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08A9C1E-E71C-4C29-AE0C-AD211FF54378}"/>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5" name="Marcador de pie de página 4">
            <a:extLst>
              <a:ext uri="{FF2B5EF4-FFF2-40B4-BE49-F238E27FC236}">
                <a16:creationId xmlns:a16="http://schemas.microsoft.com/office/drawing/2014/main" id="{88E01EAB-512A-43D3-9392-67D20B927D8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944954E-CA15-4017-822C-A00EBC85D5D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50734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EB634-5AFC-45C4-AD12-C5358D7A6C7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530FDEF-C5E9-4B0D-B55E-4DCABDED8CD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71D9CC05-B4BF-4CC0-81FD-1B9E23C3C9C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03817F4-E5A5-45A9-B30D-3BCC6497BD89}"/>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6" name="Marcador de pie de página 5">
            <a:extLst>
              <a:ext uri="{FF2B5EF4-FFF2-40B4-BE49-F238E27FC236}">
                <a16:creationId xmlns:a16="http://schemas.microsoft.com/office/drawing/2014/main" id="{8D749F9E-1C53-4A33-B4D9-45F1186138A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4531172-DA79-44D6-81D0-CC09F74CC68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571710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675F54-8B1B-41F3-961B-C1E9D7F3758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BF2E314-FF0E-4B07-A475-D1EEA0BFCE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3CDCD58-9594-4D4F-9F46-293B61DC64D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76B8D46-E811-4B6C-8830-A6F602614F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146F8F7-05D2-46A2-ADE7-67F42EA8356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E3EB991-F59B-43C3-B198-F605F8948E67}"/>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8" name="Marcador de pie de página 7">
            <a:extLst>
              <a:ext uri="{FF2B5EF4-FFF2-40B4-BE49-F238E27FC236}">
                <a16:creationId xmlns:a16="http://schemas.microsoft.com/office/drawing/2014/main" id="{08535E33-8BAC-42A0-A173-7A3858929F4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5C5C324-C9AA-4338-8142-897D59702D19}"/>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86527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13C6F-CFB1-440D-94E0-0F22B08BB01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6EEF7ED-F54D-43B5-BAA3-88B04872B095}"/>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4" name="Marcador de pie de página 3">
            <a:extLst>
              <a:ext uri="{FF2B5EF4-FFF2-40B4-BE49-F238E27FC236}">
                <a16:creationId xmlns:a16="http://schemas.microsoft.com/office/drawing/2014/main" id="{F52575DB-F052-44DE-9C5B-7A9C396609C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C806963E-2254-4F0F-9BAF-D40E68650061}"/>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308051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ED7B21F-07DB-417E-9BFF-F4D5641EC94A}"/>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3" name="Marcador de pie de página 2">
            <a:extLst>
              <a:ext uri="{FF2B5EF4-FFF2-40B4-BE49-F238E27FC236}">
                <a16:creationId xmlns:a16="http://schemas.microsoft.com/office/drawing/2014/main" id="{50508AE8-564B-4B81-93A1-B39B0E03E1A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C4CCE21-D485-498B-81F5-291F8A89147C}"/>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1377195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C354D-8FE7-4735-A346-B1155EF858F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F636428-0EB7-48E6-88C0-982E4CE9D5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2340636-3468-4441-A10C-044B6AF4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B424CB-1230-4C80-8A76-8EE2C017212B}"/>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6" name="Marcador de pie de página 5">
            <a:extLst>
              <a:ext uri="{FF2B5EF4-FFF2-40B4-BE49-F238E27FC236}">
                <a16:creationId xmlns:a16="http://schemas.microsoft.com/office/drawing/2014/main" id="{7DB951D0-ACE8-4274-B14C-80EDF078966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C5EC1FD-CC07-4EB9-B7B4-21777C2B60E6}"/>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50400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C70AA4-F19E-432B-8361-E6DB07BEBD7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9D5857E-D3F6-4014-831F-84C72F3041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B786B9E7-D42E-4BAD-B2FE-FA8548147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AC6336-42B6-43D3-8D5C-162A112EF8DC}"/>
              </a:ext>
            </a:extLst>
          </p:cNvPr>
          <p:cNvSpPr>
            <a:spLocks noGrp="1"/>
          </p:cNvSpPr>
          <p:nvPr>
            <p:ph type="dt" sz="half" idx="10"/>
          </p:nvPr>
        </p:nvSpPr>
        <p:spPr/>
        <p:txBody>
          <a:bodyPr/>
          <a:lstStyle/>
          <a:p>
            <a:fld id="{D55BE92C-5A84-432B-8323-0297EAD04173}" type="datetimeFigureOut">
              <a:rPr lang="es-CO" smtClean="0"/>
              <a:t>11/10/2023</a:t>
            </a:fld>
            <a:endParaRPr lang="es-CO"/>
          </a:p>
        </p:txBody>
      </p:sp>
      <p:sp>
        <p:nvSpPr>
          <p:cNvPr id="6" name="Marcador de pie de página 5">
            <a:extLst>
              <a:ext uri="{FF2B5EF4-FFF2-40B4-BE49-F238E27FC236}">
                <a16:creationId xmlns:a16="http://schemas.microsoft.com/office/drawing/2014/main" id="{B7D18C57-91D8-4B6A-81E4-BCA1F9E83B9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CF80A3C-FF67-4BE1-920A-6495D67A3B22}"/>
              </a:ext>
            </a:extLst>
          </p:cNvPr>
          <p:cNvSpPr>
            <a:spLocks noGrp="1"/>
          </p:cNvSpPr>
          <p:nvPr>
            <p:ph type="sldNum" sz="quarter" idx="12"/>
          </p:nvPr>
        </p:nvSpPr>
        <p:spPr/>
        <p:txBody>
          <a:bodyPr/>
          <a:lstStyle/>
          <a:p>
            <a:fld id="{631887A9-BD08-47EA-B989-605B8DD28D7E}" type="slidenum">
              <a:rPr lang="es-CO" smtClean="0"/>
              <a:t>‹Nº›</a:t>
            </a:fld>
            <a:endParaRPr lang="es-CO"/>
          </a:p>
        </p:txBody>
      </p:sp>
    </p:spTree>
    <p:extLst>
      <p:ext uri="{BB962C8B-B14F-4D97-AF65-F5344CB8AC3E}">
        <p14:creationId xmlns:p14="http://schemas.microsoft.com/office/powerpoint/2010/main" val="28746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3011E56-FC70-4236-A4FD-970A7EF7E2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77EDF23-770B-4B51-A598-7B18E19BBF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B574CAD-5B73-43E9-9EDC-A404B34F2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BE92C-5A84-432B-8323-0297EAD04173}" type="datetimeFigureOut">
              <a:rPr lang="es-CO" smtClean="0"/>
              <a:t>11/10/2023</a:t>
            </a:fld>
            <a:endParaRPr lang="es-CO"/>
          </a:p>
        </p:txBody>
      </p:sp>
      <p:sp>
        <p:nvSpPr>
          <p:cNvPr id="5" name="Marcador de pie de página 4">
            <a:extLst>
              <a:ext uri="{FF2B5EF4-FFF2-40B4-BE49-F238E27FC236}">
                <a16:creationId xmlns:a16="http://schemas.microsoft.com/office/drawing/2014/main" id="{8407D5B3-9F67-4856-BD8B-E8D83F6A1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E4E49F9E-6BEB-4842-BF26-92C54898DE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887A9-BD08-47EA-B989-605B8DD28D7E}" type="slidenum">
              <a:rPr lang="es-CO" smtClean="0"/>
              <a:t>‹Nº›</a:t>
            </a:fld>
            <a:endParaRPr lang="es-CO"/>
          </a:p>
        </p:txBody>
      </p:sp>
    </p:spTree>
    <p:extLst>
      <p:ext uri="{BB962C8B-B14F-4D97-AF65-F5344CB8AC3E}">
        <p14:creationId xmlns:p14="http://schemas.microsoft.com/office/powerpoint/2010/main" val="1172695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p:cNvSpPr txBox="1"/>
          <p:nvPr/>
        </p:nvSpPr>
        <p:spPr>
          <a:xfrm>
            <a:off x="4752191" y="5647818"/>
            <a:ext cx="3265714" cy="1200329"/>
          </a:xfrm>
          <a:prstGeom prst="rect">
            <a:avLst/>
          </a:prstGeom>
          <a:noFill/>
        </p:spPr>
        <p:txBody>
          <a:bodyPr wrap="square" rtlCol="0">
            <a:spAutoFit/>
          </a:bodyPr>
          <a:lstStyle/>
          <a:p>
            <a:r>
              <a:rPr lang="es-CO" dirty="0">
                <a:solidFill>
                  <a:schemeClr val="bg1"/>
                </a:solidFill>
              </a:rPr>
              <a:t>Ismael Centeno </a:t>
            </a:r>
            <a:r>
              <a:rPr lang="es-CO" dirty="0" err="1">
                <a:solidFill>
                  <a:schemeClr val="bg1"/>
                </a:solidFill>
              </a:rPr>
              <a:t>Rodriguez</a:t>
            </a:r>
            <a:r>
              <a:rPr lang="es-CO" dirty="0">
                <a:solidFill>
                  <a:schemeClr val="bg1"/>
                </a:solidFill>
              </a:rPr>
              <a:t> </a:t>
            </a:r>
          </a:p>
          <a:p>
            <a:r>
              <a:rPr lang="es-CO" dirty="0">
                <a:solidFill>
                  <a:schemeClr val="bg1"/>
                </a:solidFill>
              </a:rPr>
              <a:t>Carlos Daza Murgas</a:t>
            </a:r>
          </a:p>
          <a:p>
            <a:r>
              <a:rPr lang="es-CO" dirty="0" err="1">
                <a:solidFill>
                  <a:schemeClr val="bg1"/>
                </a:solidFill>
              </a:rPr>
              <a:t>Yeifren</a:t>
            </a:r>
            <a:r>
              <a:rPr lang="es-CO" dirty="0">
                <a:solidFill>
                  <a:schemeClr val="bg1"/>
                </a:solidFill>
              </a:rPr>
              <a:t> </a:t>
            </a:r>
            <a:r>
              <a:rPr lang="es-CO" dirty="0" err="1">
                <a:solidFill>
                  <a:schemeClr val="bg1"/>
                </a:solidFill>
              </a:rPr>
              <a:t>Garcia</a:t>
            </a:r>
            <a:r>
              <a:rPr lang="es-CO" dirty="0">
                <a:solidFill>
                  <a:schemeClr val="bg1"/>
                </a:solidFill>
              </a:rPr>
              <a:t> Torres</a:t>
            </a:r>
          </a:p>
          <a:p>
            <a:r>
              <a:rPr lang="es-CO" dirty="0" err="1">
                <a:solidFill>
                  <a:schemeClr val="bg1"/>
                </a:solidFill>
              </a:rPr>
              <a:t>Micheel</a:t>
            </a:r>
            <a:r>
              <a:rPr lang="es-CO" dirty="0">
                <a:solidFill>
                  <a:schemeClr val="bg1"/>
                </a:solidFill>
              </a:rPr>
              <a:t> Rojas Hoyos</a:t>
            </a:r>
          </a:p>
        </p:txBody>
      </p:sp>
      <p:sp>
        <p:nvSpPr>
          <p:cNvPr id="4" name="CuadroTexto 3"/>
          <p:cNvSpPr txBox="1"/>
          <p:nvPr/>
        </p:nvSpPr>
        <p:spPr>
          <a:xfrm>
            <a:off x="161365" y="5134108"/>
            <a:ext cx="9823269" cy="369332"/>
          </a:xfrm>
          <a:prstGeom prst="rect">
            <a:avLst/>
          </a:prstGeom>
          <a:noFill/>
        </p:spPr>
        <p:txBody>
          <a:bodyPr wrap="square" rtlCol="0">
            <a:spAutoFit/>
          </a:bodyPr>
          <a:lstStyle/>
          <a:p>
            <a:r>
              <a:rPr lang="es-ES" dirty="0">
                <a:solidFill>
                  <a:schemeClr val="bg1"/>
                </a:solidFill>
              </a:rPr>
              <a:t>Sistema de información para la gestión de los procesos operativos de la empresa parking </a:t>
            </a:r>
            <a:r>
              <a:rPr lang="es-ES" dirty="0" err="1">
                <a:solidFill>
                  <a:schemeClr val="bg1"/>
                </a:solidFill>
              </a:rPr>
              <a:t>system</a:t>
            </a:r>
            <a:r>
              <a:rPr lang="es-ES" dirty="0">
                <a:solidFill>
                  <a:schemeClr val="bg1"/>
                </a:solidFill>
              </a:rPr>
              <a:t>.</a:t>
            </a:r>
          </a:p>
        </p:txBody>
      </p:sp>
    </p:spTree>
    <p:extLst>
      <p:ext uri="{BB962C8B-B14F-4D97-AF65-F5344CB8AC3E}">
        <p14:creationId xmlns:p14="http://schemas.microsoft.com/office/powerpoint/2010/main" val="235773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p:cNvSpPr>
            <a:spLocks noGrp="1"/>
          </p:cNvSpPr>
          <p:nvPr>
            <p:ph type="title"/>
          </p:nvPr>
        </p:nvSpPr>
        <p:spPr>
          <a:xfrm>
            <a:off x="994954" y="129993"/>
            <a:ext cx="10515600" cy="1325563"/>
          </a:xfrm>
        </p:spPr>
        <p:txBody>
          <a:bodyPr/>
          <a:lstStyle/>
          <a:p>
            <a:pPr algn="ctr"/>
            <a:r>
              <a:rPr lang="es-CO" dirty="0"/>
              <a:t>Calidad necesaria</a:t>
            </a:r>
          </a:p>
        </p:txBody>
      </p:sp>
      <p:sp>
        <p:nvSpPr>
          <p:cNvPr id="2" name="Marcador de contenido 1"/>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CO" dirty="0"/>
          </a:p>
        </p:txBody>
      </p:sp>
      <p:graphicFrame>
        <p:nvGraphicFramePr>
          <p:cNvPr id="7" name="Tabla 6"/>
          <p:cNvGraphicFramePr>
            <a:graphicFrameLocks noGrp="1"/>
          </p:cNvGraphicFramePr>
          <p:nvPr>
            <p:extLst>
              <p:ext uri="{D42A27DB-BD31-4B8C-83A1-F6EECF244321}">
                <p14:modId xmlns:p14="http://schemas.microsoft.com/office/powerpoint/2010/main" val="2716063444"/>
              </p:ext>
            </p:extLst>
          </p:nvPr>
        </p:nvGraphicFramePr>
        <p:xfrm>
          <a:off x="611087" y="1106091"/>
          <a:ext cx="11283333" cy="5751909"/>
        </p:xfrm>
        <a:graphic>
          <a:graphicData uri="http://schemas.openxmlformats.org/drawingml/2006/table">
            <a:tbl>
              <a:tblPr/>
              <a:tblGrid>
                <a:gridCol w="1467023">
                  <a:extLst>
                    <a:ext uri="{9D8B030D-6E8A-4147-A177-3AD203B41FA5}">
                      <a16:colId xmlns:a16="http://schemas.microsoft.com/office/drawing/2014/main" val="1466897729"/>
                    </a:ext>
                  </a:extLst>
                </a:gridCol>
                <a:gridCol w="3017513">
                  <a:extLst>
                    <a:ext uri="{9D8B030D-6E8A-4147-A177-3AD203B41FA5}">
                      <a16:colId xmlns:a16="http://schemas.microsoft.com/office/drawing/2014/main" val="2693376303"/>
                    </a:ext>
                  </a:extLst>
                </a:gridCol>
                <a:gridCol w="6798797">
                  <a:extLst>
                    <a:ext uri="{9D8B030D-6E8A-4147-A177-3AD203B41FA5}">
                      <a16:colId xmlns:a16="http://schemas.microsoft.com/office/drawing/2014/main" val="3468535672"/>
                    </a:ext>
                  </a:extLst>
                </a:gridCol>
              </a:tblGrid>
              <a:tr h="500091">
                <a:tc>
                  <a:txBody>
                    <a:bodyPr/>
                    <a:lstStyle/>
                    <a:p>
                      <a:pPr rtl="0" fontAlgn="t">
                        <a:spcBef>
                          <a:spcPts val="1200"/>
                        </a:spcBef>
                        <a:spcAft>
                          <a:spcPts val="700"/>
                        </a:spcAft>
                      </a:pPr>
                      <a:r>
                        <a:rPr lang="es-CO" sz="1400" b="1" i="0" u="none" strike="noStrike" noProof="0" dirty="0">
                          <a:solidFill>
                            <a:srgbClr val="1F1F1F"/>
                          </a:solidFill>
                          <a:effectLst/>
                          <a:latin typeface="Arial"/>
                        </a:rPr>
                        <a:t>Requisito funcional</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Criterios de aceptación</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Niveles de calidad</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713103"/>
                  </a:ext>
                </a:extLst>
              </a:tr>
              <a:tr h="5198189">
                <a:tc>
                  <a:txBody>
                    <a:bodyPr/>
                    <a:lstStyle/>
                    <a:p>
                      <a:pPr algn="just" rtl="0" fontAlgn="t">
                        <a:spcBef>
                          <a:spcPts val="1200"/>
                        </a:spcBef>
                        <a:spcAft>
                          <a:spcPts val="0"/>
                        </a:spcAft>
                      </a:pPr>
                      <a:r>
                        <a:rPr lang="es-CO" sz="1300" b="0" i="0" u="none" strike="noStrike" noProof="0" dirty="0">
                          <a:solidFill>
                            <a:srgbClr val="1F1F1F"/>
                          </a:solidFill>
                          <a:effectLst/>
                          <a:latin typeface="Arial"/>
                        </a:rPr>
                        <a:t>El sistema debe permitir al operador registrar el pago del servicio de parqueo a la salida del vehículo en los casos de pago por tarjeta y efectivo.</a:t>
                      </a:r>
                      <a:endParaRPr lang="es-CO" sz="13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El sistema debe estar conectado a un datafono.</a:t>
                      </a:r>
                    </a:p>
                    <a:p>
                      <a:pPr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El datáfono debe ser compatible con las principales tarjetas de crédito y débito.</a:t>
                      </a:r>
                    </a:p>
                    <a:p>
                      <a:pPr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El sistema debe poder procesar transacciones con tarjeta de forma segura y confiable.</a:t>
                      </a:r>
                    </a:p>
                    <a:p>
                      <a:pPr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El sistema debe registrar en base de datos la operación que se hizo con el datáfono</a:t>
                      </a:r>
                    </a:p>
                    <a:p>
                      <a:pPr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El operador debe poder registrar el pago en efectivo ingresando la cantidad de dinero recibida.</a:t>
                      </a:r>
                    </a:p>
                    <a:p>
                      <a:pPr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El sistema debe generar un recibo de pago que incluya la siguiente información:</a:t>
                      </a:r>
                    </a:p>
                    <a:p>
                      <a:pPr marL="742950" lvl="1" indent="-285750"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Número de placa del vehículo</a:t>
                      </a:r>
                    </a:p>
                    <a:p>
                      <a:pPr marL="742950" lvl="1" indent="-285750"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Hora de entrada</a:t>
                      </a:r>
                    </a:p>
                    <a:p>
                      <a:pPr marL="742950" lvl="1" indent="-285750"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Hora de salida</a:t>
                      </a:r>
                    </a:p>
                    <a:p>
                      <a:pPr marL="742950" lvl="1" indent="-285750"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Cantidad de tiempo estacionado</a:t>
                      </a:r>
                    </a:p>
                    <a:p>
                      <a:pPr marL="742950" lvl="1" indent="-285750" rtl="0" fontAlgn="base">
                        <a:spcBef>
                          <a:spcPts val="0"/>
                        </a:spcBef>
                        <a:spcAft>
                          <a:spcPts val="0"/>
                        </a:spcAft>
                        <a:buFont typeface="Arial" panose="020B0604020202020204" pitchFamily="34" charset="0"/>
                        <a:buChar char="•"/>
                      </a:pPr>
                      <a:r>
                        <a:rPr lang="es-CO" sz="1300" b="0" i="0" u="none" strike="noStrike" noProof="0" dirty="0">
                          <a:solidFill>
                            <a:srgbClr val="1F1F1F"/>
                          </a:solidFill>
                          <a:effectLst/>
                          <a:latin typeface="Arial"/>
                        </a:rPr>
                        <a:t>Monto total del pago</a:t>
                      </a:r>
                    </a:p>
                    <a:p>
                      <a:pPr marL="742950" lvl="1" indent="-285750" rtl="0" fontAlgn="base">
                        <a:spcBef>
                          <a:spcPts val="0"/>
                        </a:spcBef>
                        <a:spcAft>
                          <a:spcPts val="2200"/>
                        </a:spcAft>
                        <a:buFont typeface="Arial" panose="020B0604020202020204" pitchFamily="34" charset="0"/>
                        <a:buChar char="•"/>
                      </a:pPr>
                      <a:r>
                        <a:rPr lang="es-CO" sz="1300" b="0" i="0" u="none" strike="noStrike" noProof="0" dirty="0">
                          <a:solidFill>
                            <a:srgbClr val="1F1F1F"/>
                          </a:solidFill>
                          <a:effectLst/>
                          <a:latin typeface="Arial"/>
                        </a:rPr>
                        <a:t>Número del ticket</a:t>
                      </a:r>
                      <a:endParaRPr lang="es-CO" sz="13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300" b="1" i="0" u="none" strike="noStrike" noProof="0" dirty="0">
                          <a:solidFill>
                            <a:srgbClr val="000000"/>
                          </a:solidFill>
                          <a:effectLst/>
                          <a:latin typeface="Arial"/>
                        </a:rPr>
                        <a:t> Nivel mínimo</a:t>
                      </a:r>
                    </a:p>
                    <a:p>
                      <a:pPr rtl="0" fontAlgn="t">
                        <a:spcBef>
                          <a:spcPts val="0"/>
                        </a:spcBef>
                        <a:spcAft>
                          <a:spcPts val="0"/>
                        </a:spcAft>
                      </a:pPr>
                      <a:r>
                        <a:rPr lang="es-CO" sz="1300" b="0" i="0" u="none" strike="noStrike" noProof="0" dirty="0">
                          <a:solidFill>
                            <a:srgbClr val="000000"/>
                          </a:solidFill>
                          <a:effectLst/>
                          <a:latin typeface="Arial"/>
                        </a:rPr>
                        <a:t>Registro de pago por tarjeta: Debe ser posible ingresar la información de la tarjeta y validarla.</a:t>
                      </a:r>
                      <a:br>
                        <a:rPr lang="es-CO" sz="1300" noProof="0" dirty="0">
                          <a:effectLst/>
                        </a:rPr>
                      </a:br>
                      <a:r>
                        <a:rPr lang="es-CO" sz="1300" b="0" i="0" u="none" strike="noStrike" noProof="0" dirty="0">
                          <a:solidFill>
                            <a:srgbClr val="000000"/>
                          </a:solidFill>
                          <a:effectLst/>
                          <a:latin typeface="Arial"/>
                        </a:rPr>
                        <a:t>Registro de pago en efectivo: Debe ser posible ingresar el monto en efectivo y calcular el cambio.</a:t>
                      </a:r>
                      <a:br>
                        <a:rPr lang="es-CO" sz="1300" noProof="0" dirty="0">
                          <a:effectLst/>
                        </a:rPr>
                      </a:br>
                      <a:r>
                        <a:rPr lang="es-CO" sz="1300" b="0" i="0" u="none" strike="noStrike" noProof="0" dirty="0">
                          <a:solidFill>
                            <a:srgbClr val="000000"/>
                          </a:solidFill>
                          <a:effectLst/>
                          <a:latin typeface="Arial"/>
                        </a:rPr>
                        <a:t>Generación de recibo de pago: Debe generar un recibo básico con la información esencial.</a:t>
                      </a:r>
                      <a:br>
                        <a:rPr lang="es-CO" sz="1300" noProof="0" dirty="0">
                          <a:effectLst/>
                        </a:rPr>
                      </a:br>
                      <a:r>
                        <a:rPr lang="es-CO" sz="1300" b="0" i="0" u="none" strike="noStrike" noProof="0" dirty="0">
                          <a:solidFill>
                            <a:srgbClr val="000000"/>
                          </a:solidFill>
                          <a:effectLst/>
                          <a:latin typeface="Arial"/>
                        </a:rPr>
                        <a:t>Registro de transacciones: Debe registrar las transacciones básicas.</a:t>
                      </a:r>
                      <a:endParaRPr lang="es-CO" sz="1300" noProof="0" dirty="0">
                        <a:effectLst/>
                        <a:latin typeface="Arial"/>
                      </a:endParaRPr>
                    </a:p>
                    <a:p>
                      <a:pPr rtl="0" fontAlgn="base">
                        <a:spcBef>
                          <a:spcPts val="0"/>
                        </a:spcBef>
                        <a:spcAft>
                          <a:spcPts val="0"/>
                        </a:spcAft>
                        <a:buFont typeface="Arial" panose="020B0604020202020204" pitchFamily="34" charset="0"/>
                        <a:buChar char="•"/>
                      </a:pPr>
                      <a:r>
                        <a:rPr lang="es-CO" sz="1300" b="1" i="0" u="none" strike="noStrike" noProof="0" dirty="0">
                          <a:solidFill>
                            <a:srgbClr val="000000"/>
                          </a:solidFill>
                          <a:effectLst/>
                          <a:latin typeface="Arial"/>
                        </a:rPr>
                        <a:t> Nivel deseable</a:t>
                      </a:r>
                    </a:p>
                    <a:p>
                      <a:pPr rtl="0" fontAlgn="t">
                        <a:spcBef>
                          <a:spcPts val="300"/>
                        </a:spcBef>
                        <a:spcAft>
                          <a:spcPts val="0"/>
                        </a:spcAft>
                      </a:pPr>
                      <a:r>
                        <a:rPr lang="es-CO" sz="1300" b="0" i="0" u="none" strike="noStrike" noProof="0" dirty="0">
                          <a:solidFill>
                            <a:srgbClr val="1F1F1F"/>
                          </a:solidFill>
                          <a:effectLst/>
                          <a:latin typeface="Arial"/>
                        </a:rPr>
                        <a:t>El sistema debe poder procesar transacciones con tarjeta de forma segura y confiable.</a:t>
                      </a:r>
                      <a:endParaRPr lang="es-CO" sz="1300" noProof="0" dirty="0">
                        <a:effectLst/>
                        <a:latin typeface="Arial"/>
                      </a:endParaRPr>
                    </a:p>
                    <a:p>
                      <a:pPr rtl="0" fontAlgn="t">
                        <a:spcBef>
                          <a:spcPts val="0"/>
                        </a:spcBef>
                        <a:spcAft>
                          <a:spcPts val="0"/>
                        </a:spcAft>
                      </a:pPr>
                      <a:r>
                        <a:rPr lang="es-CO" sz="1300" b="0" i="0" u="none" strike="noStrike" noProof="0" dirty="0">
                          <a:solidFill>
                            <a:srgbClr val="1F1F1F"/>
                          </a:solidFill>
                          <a:effectLst/>
                          <a:latin typeface="Arial"/>
                        </a:rPr>
                        <a:t>El sistema debe estar conectado a un datáfono compatible con las principales tarjetas de crédito y débito.</a:t>
                      </a:r>
                      <a:endParaRPr lang="es-CO" sz="1300" noProof="0" dirty="0">
                        <a:effectLst/>
                        <a:latin typeface="Arial"/>
                      </a:endParaRPr>
                    </a:p>
                    <a:p>
                      <a:pPr rtl="0" fontAlgn="t">
                        <a:spcBef>
                          <a:spcPts val="0"/>
                        </a:spcBef>
                        <a:spcAft>
                          <a:spcPts val="0"/>
                        </a:spcAft>
                      </a:pPr>
                      <a:r>
                        <a:rPr lang="es-CO" sz="1300" b="0" i="0" u="none" strike="noStrike" noProof="0" dirty="0">
                          <a:solidFill>
                            <a:srgbClr val="1F1F1F"/>
                          </a:solidFill>
                          <a:effectLst/>
                          <a:latin typeface="Arial"/>
                        </a:rPr>
                        <a:t>El sistema debe poder generar informes de transacciones con tarjeta.</a:t>
                      </a:r>
                      <a:endParaRPr lang="es-CO" sz="1300" noProof="0" dirty="0">
                        <a:effectLst/>
                        <a:latin typeface="Arial"/>
                      </a:endParaRPr>
                    </a:p>
                    <a:p>
                      <a:pPr rtl="0" fontAlgn="t">
                        <a:spcBef>
                          <a:spcPts val="0"/>
                        </a:spcBef>
                        <a:spcAft>
                          <a:spcPts val="0"/>
                        </a:spcAft>
                      </a:pPr>
                      <a:r>
                        <a:rPr lang="es-CO" sz="1300" b="0" i="0" u="none" strike="noStrike" noProof="0" dirty="0">
                          <a:solidFill>
                            <a:srgbClr val="1F1F1F"/>
                          </a:solidFill>
                          <a:effectLst/>
                          <a:latin typeface="Arial"/>
                        </a:rPr>
                        <a:t>Registro de pago en efectivo mejorado: Cálculo de cambio eficiente.</a:t>
                      </a:r>
                      <a:endParaRPr lang="es-CO" sz="1300" noProof="0" dirty="0">
                        <a:effectLst/>
                        <a:latin typeface="Arial"/>
                      </a:endParaRPr>
                    </a:p>
                    <a:p>
                      <a:pPr rtl="0" fontAlgn="t">
                        <a:spcBef>
                          <a:spcPts val="0"/>
                        </a:spcBef>
                        <a:spcAft>
                          <a:spcPts val="0"/>
                        </a:spcAft>
                      </a:pPr>
                      <a:r>
                        <a:rPr lang="es-CO" sz="1300" b="0" i="0" u="none" strike="noStrike" noProof="0" dirty="0">
                          <a:solidFill>
                            <a:srgbClr val="1F1F1F"/>
                          </a:solidFill>
                          <a:effectLst/>
                          <a:latin typeface="Arial"/>
                        </a:rPr>
                        <a:t>Generación de recibo de pago detallado: Inclusión de detalles adicionales como número de ticket, ubicación del estacionamiento</a:t>
                      </a:r>
                      <a:endParaRPr lang="es-CO" sz="1300" noProof="0" dirty="0">
                        <a:effectLst/>
                        <a:latin typeface="Arial"/>
                      </a:endParaRPr>
                    </a:p>
                    <a:p>
                      <a:pPr rtl="0" fontAlgn="t">
                        <a:spcBef>
                          <a:spcPts val="0"/>
                        </a:spcBef>
                        <a:spcAft>
                          <a:spcPts val="0"/>
                        </a:spcAft>
                      </a:pPr>
                      <a:r>
                        <a:rPr lang="es-CO" sz="1300" b="0" i="0" u="none" strike="noStrike" noProof="0" dirty="0">
                          <a:solidFill>
                            <a:srgbClr val="000000"/>
                          </a:solidFill>
                          <a:effectLst/>
                          <a:latin typeface="Arial"/>
                        </a:rPr>
                        <a:t>Registro de transacciones completo: Captura de información detallada de cada transacción.</a:t>
                      </a:r>
                      <a:endParaRPr lang="es-CO" sz="1300" noProof="0" dirty="0">
                        <a:effectLst/>
                        <a:latin typeface="Arial"/>
                      </a:endParaRPr>
                    </a:p>
                    <a:p>
                      <a:pPr rtl="0" fontAlgn="base">
                        <a:spcBef>
                          <a:spcPts val="300"/>
                        </a:spcBef>
                        <a:spcAft>
                          <a:spcPts val="1100"/>
                        </a:spcAft>
                        <a:buFont typeface="Arial" panose="020B0604020202020204" pitchFamily="34" charset="0"/>
                        <a:buChar char="•"/>
                      </a:pPr>
                      <a:r>
                        <a:rPr lang="es-CO" sz="1300" b="1" i="0" u="none" strike="noStrike" noProof="0" dirty="0">
                          <a:solidFill>
                            <a:srgbClr val="1F1F1F"/>
                          </a:solidFill>
                          <a:effectLst/>
                          <a:latin typeface="Arial"/>
                        </a:rPr>
                        <a:t> Nivel óptimo</a:t>
                      </a:r>
                    </a:p>
                    <a:p>
                      <a:pPr rtl="0" fontAlgn="t">
                        <a:spcBef>
                          <a:spcPts val="300"/>
                        </a:spcBef>
                        <a:spcAft>
                          <a:spcPts val="0"/>
                        </a:spcAft>
                      </a:pPr>
                      <a:r>
                        <a:rPr lang="es-CO" sz="1300" b="0" i="0" u="none" strike="noStrike" noProof="0" dirty="0">
                          <a:solidFill>
                            <a:srgbClr val="1F1F1F"/>
                          </a:solidFill>
                          <a:effectLst/>
                          <a:latin typeface="Arial"/>
                        </a:rPr>
                        <a:t>El sistema debe poder procesar transacciones con tarjeta sin contacto</a:t>
                      </a:r>
                      <a:endParaRPr lang="es-CO" sz="1300" noProof="0" dirty="0">
                        <a:effectLst/>
                        <a:latin typeface="Arial"/>
                      </a:endParaRPr>
                    </a:p>
                    <a:p>
                      <a:pPr rtl="0" fontAlgn="t">
                        <a:spcBef>
                          <a:spcPts val="0"/>
                        </a:spcBef>
                        <a:spcAft>
                          <a:spcPts val="0"/>
                        </a:spcAft>
                      </a:pPr>
                      <a:r>
                        <a:rPr lang="es-CO" sz="1300" b="0" i="0" u="none" strike="noStrike" noProof="0" dirty="0">
                          <a:solidFill>
                            <a:srgbClr val="000000"/>
                          </a:solidFill>
                          <a:effectLst/>
                          <a:latin typeface="Arial"/>
                        </a:rPr>
                        <a:t>Generación de recibo de pago personalizable: Inclusión de logotipo de la empresa, opción de envío del recibo por correo electrónico o SMS, personalización de contenido.</a:t>
                      </a:r>
                      <a:br>
                        <a:rPr lang="es-CO" sz="1300" noProof="0" dirty="0">
                          <a:effectLst/>
                        </a:rPr>
                      </a:br>
                      <a:r>
                        <a:rPr lang="es-CO" sz="1300" b="0" i="0" u="none" strike="noStrike" noProof="0" dirty="0">
                          <a:solidFill>
                            <a:srgbClr val="000000"/>
                          </a:solidFill>
                          <a:effectLst/>
                          <a:latin typeface="Arial"/>
                        </a:rPr>
                        <a:t>Registro de transacciones completo y fácil acceso a informes de auditoría.</a:t>
                      </a:r>
                      <a:br>
                        <a:rPr lang="es-CO" sz="1300" noProof="0" dirty="0">
                          <a:effectLst/>
                        </a:rPr>
                      </a:br>
                      <a:r>
                        <a:rPr lang="es-CO" sz="1300" b="0" i="0" u="none" strike="noStrike" noProof="0" dirty="0">
                          <a:solidFill>
                            <a:srgbClr val="1F1F1F"/>
                          </a:solidFill>
                          <a:effectLst/>
                          <a:latin typeface="Arial"/>
                        </a:rPr>
                        <a:t>Registro de pago en efectivo mejorado: Cálculo de cambio eficiente y que  </a:t>
                      </a:r>
                      <a:r>
                        <a:rPr lang="es-CO" sz="1300" b="0" i="0" u="none" strike="noStrike" noProof="0" dirty="0">
                          <a:solidFill>
                            <a:srgbClr val="202124"/>
                          </a:solidFill>
                          <a:effectLst/>
                          <a:latin typeface="Arial"/>
                        </a:rPr>
                        <a:t>detecté </a:t>
                      </a:r>
                      <a:r>
                        <a:rPr lang="es-CO" sz="1300" b="0" i="0" u="none" strike="noStrike" noProof="0" dirty="0">
                          <a:solidFill>
                            <a:srgbClr val="1F1F1F"/>
                          </a:solidFill>
                          <a:effectLst/>
                          <a:latin typeface="Arial"/>
                        </a:rPr>
                        <a:t>de dinero en caja.</a:t>
                      </a:r>
                      <a:endParaRPr lang="es-CO" sz="13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179307"/>
                  </a:ext>
                </a:extLst>
              </a:tr>
            </a:tbl>
          </a:graphicData>
        </a:graphic>
      </p:graphicFrame>
    </p:spTree>
    <p:extLst>
      <p:ext uri="{BB962C8B-B14F-4D97-AF65-F5344CB8AC3E}">
        <p14:creationId xmlns:p14="http://schemas.microsoft.com/office/powerpoint/2010/main" val="2331428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CO" dirty="0"/>
              <a:t>Plan de calidad planeada</a:t>
            </a:r>
          </a:p>
        </p:txBody>
      </p:sp>
      <p:sp>
        <p:nvSpPr>
          <p:cNvPr id="2" name="Marcador de contenido 1"/>
          <p:cNvSpPr>
            <a:spLocks noGrp="1"/>
          </p:cNvSpPr>
          <p:nvPr>
            <p:ph idx="1"/>
          </p:nvPr>
        </p:nvSpPr>
        <p:spPr/>
        <p:txBody>
          <a:bodyPr/>
          <a:lstStyle/>
          <a:p>
            <a:pPr marL="0" indent="0">
              <a:buNone/>
            </a:pPr>
            <a:endParaRPr lang="es-ES" dirty="0"/>
          </a:p>
          <a:p>
            <a:pPr marL="0" indent="0">
              <a:buNone/>
            </a:pPr>
            <a:r>
              <a:rPr lang="es-ES" dirty="0"/>
              <a:t>Objetivos</a:t>
            </a:r>
          </a:p>
          <a:p>
            <a:r>
              <a:rPr lang="es-ES" dirty="0"/>
              <a:t>Garantizar la disponibilidad de cupos para los clientes.</a:t>
            </a:r>
          </a:p>
          <a:p>
            <a:r>
              <a:rPr lang="es-ES" dirty="0"/>
              <a:t>Facilitar el trabajo de los operadores.</a:t>
            </a:r>
          </a:p>
          <a:p>
            <a:r>
              <a:rPr lang="es-ES" dirty="0"/>
              <a:t>Proporcionar información relevante al administrador.</a:t>
            </a:r>
          </a:p>
          <a:p>
            <a:pPr marL="0" indent="0">
              <a:buNone/>
            </a:pPr>
            <a:endParaRPr lang="es-ES" dirty="0"/>
          </a:p>
        </p:txBody>
      </p:sp>
    </p:spTree>
    <p:extLst>
      <p:ext uri="{BB962C8B-B14F-4D97-AF65-F5344CB8AC3E}">
        <p14:creationId xmlns:p14="http://schemas.microsoft.com/office/powerpoint/2010/main" val="527592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CO" dirty="0"/>
              <a:t>Plan de calidad planeada</a:t>
            </a:r>
          </a:p>
        </p:txBody>
      </p:sp>
      <p:graphicFrame>
        <p:nvGraphicFramePr>
          <p:cNvPr id="3" name="Marcador de contenido 2"/>
          <p:cNvGraphicFramePr>
            <a:graphicFrameLocks noGrp="1"/>
          </p:cNvGraphicFramePr>
          <p:nvPr>
            <p:ph idx="1"/>
            <p:extLst>
              <p:ext uri="{D42A27DB-BD31-4B8C-83A1-F6EECF244321}">
                <p14:modId xmlns:p14="http://schemas.microsoft.com/office/powerpoint/2010/main" val="1127317486"/>
              </p:ext>
            </p:extLst>
          </p:nvPr>
        </p:nvGraphicFramePr>
        <p:xfrm>
          <a:off x="1146108" y="2205318"/>
          <a:ext cx="8697138" cy="3470285"/>
        </p:xfrm>
        <a:graphic>
          <a:graphicData uri="http://schemas.openxmlformats.org/drawingml/2006/table">
            <a:tbl>
              <a:tblPr/>
              <a:tblGrid>
                <a:gridCol w="8697138">
                  <a:extLst>
                    <a:ext uri="{9D8B030D-6E8A-4147-A177-3AD203B41FA5}">
                      <a16:colId xmlns:a16="http://schemas.microsoft.com/office/drawing/2014/main" val="3425118298"/>
                    </a:ext>
                  </a:extLst>
                </a:gridCol>
              </a:tblGrid>
              <a:tr h="575237">
                <a:tc>
                  <a:txBody>
                    <a:bodyPr/>
                    <a:lstStyle/>
                    <a:p>
                      <a:pPr algn="ctr" rtl="0" fontAlgn="t">
                        <a:spcBef>
                          <a:spcPts val="1200"/>
                        </a:spcBef>
                        <a:spcAft>
                          <a:spcPts val="1200"/>
                        </a:spcAft>
                      </a:pPr>
                      <a:r>
                        <a:rPr lang="es-CO" sz="2400" b="1" i="0" u="none" strike="noStrike" noProof="0" dirty="0">
                          <a:solidFill>
                            <a:srgbClr val="1F1F1F"/>
                          </a:solidFill>
                          <a:effectLst/>
                          <a:latin typeface="Arial" panose="020B0604020202020204" pitchFamily="34" charset="0"/>
                        </a:rPr>
                        <a:t>Actividades</a:t>
                      </a:r>
                      <a:r>
                        <a:rPr lang="en-US" sz="2400" b="1" i="0" u="none" strike="noStrike" dirty="0">
                          <a:solidFill>
                            <a:srgbClr val="1F1F1F"/>
                          </a:solidFill>
                          <a:effectLst/>
                          <a:latin typeface="Arial" panose="020B0604020202020204" pitchFamily="34" charset="0"/>
                        </a:rPr>
                        <a:t> de control de </a:t>
                      </a:r>
                      <a:r>
                        <a:rPr lang="es-CO" sz="2400" b="1" i="0" u="none" strike="noStrike" noProof="0" dirty="0">
                          <a:solidFill>
                            <a:srgbClr val="1F1F1F"/>
                          </a:solidFill>
                          <a:effectLst/>
                          <a:latin typeface="Arial" panose="020B0604020202020204" pitchFamily="34" charset="0"/>
                        </a:rPr>
                        <a:t>calidad</a:t>
                      </a:r>
                      <a:endParaRPr lang="es-CO" sz="2400" noProof="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302482"/>
                  </a:ext>
                </a:extLst>
              </a:tr>
              <a:tr h="2895048">
                <a:tc>
                  <a:txBody>
                    <a:bodyPr/>
                    <a:lstStyle/>
                    <a:p>
                      <a:pPr marL="457200" algn="ctr" rtl="0" fontAlgn="base">
                        <a:spcBef>
                          <a:spcPts val="0"/>
                        </a:spcBef>
                        <a:spcAft>
                          <a:spcPts val="0"/>
                        </a:spcAft>
                        <a:buFont typeface="Arial" panose="020B0604020202020204" pitchFamily="34" charset="0"/>
                        <a:buChar char="•"/>
                      </a:pPr>
                      <a:r>
                        <a:rPr lang="es-ES" sz="2400" b="0" i="0" u="none" strike="noStrike" dirty="0">
                          <a:solidFill>
                            <a:srgbClr val="1F1F1F"/>
                          </a:solidFill>
                          <a:effectLst/>
                          <a:latin typeface="Arial" panose="020B0604020202020204" pitchFamily="34" charset="0"/>
                        </a:rPr>
                        <a:t>Revisión de los requisitos funcionales.</a:t>
                      </a:r>
                      <a:endParaRPr lang="es-ES" sz="2400" b="0" i="0" u="none" strike="noStrike" dirty="0">
                        <a:solidFill>
                          <a:srgbClr val="000000"/>
                        </a:solidFill>
                        <a:effectLst/>
                        <a:latin typeface="Arial" panose="020B0604020202020204" pitchFamily="34" charset="0"/>
                      </a:endParaRPr>
                    </a:p>
                    <a:p>
                      <a:pPr marL="457200" algn="ctr" rtl="0" fontAlgn="base">
                        <a:spcBef>
                          <a:spcPts val="0"/>
                        </a:spcBef>
                        <a:spcAft>
                          <a:spcPts val="0"/>
                        </a:spcAft>
                        <a:buFont typeface="Arial" panose="020B0604020202020204" pitchFamily="34" charset="0"/>
                        <a:buChar char="•"/>
                      </a:pPr>
                      <a:r>
                        <a:rPr lang="es-ES" sz="2400" b="0" i="0" u="none" strike="noStrike" dirty="0">
                          <a:solidFill>
                            <a:srgbClr val="1F1F1F"/>
                          </a:solidFill>
                          <a:effectLst/>
                          <a:latin typeface="Arial" panose="020B0604020202020204" pitchFamily="34" charset="0"/>
                        </a:rPr>
                        <a:t>Pruebas unitarias.</a:t>
                      </a:r>
                      <a:endParaRPr lang="es-ES" sz="2400" b="0" i="0" u="none" strike="noStrike" dirty="0">
                        <a:solidFill>
                          <a:srgbClr val="000000"/>
                        </a:solidFill>
                        <a:effectLst/>
                        <a:latin typeface="Arial" panose="020B0604020202020204" pitchFamily="34" charset="0"/>
                      </a:endParaRPr>
                    </a:p>
                    <a:p>
                      <a:pPr marL="457200" algn="ctr" rtl="0" fontAlgn="base">
                        <a:spcBef>
                          <a:spcPts val="0"/>
                        </a:spcBef>
                        <a:spcAft>
                          <a:spcPts val="0"/>
                        </a:spcAft>
                        <a:buFont typeface="Arial" panose="020B0604020202020204" pitchFamily="34" charset="0"/>
                        <a:buChar char="•"/>
                      </a:pPr>
                      <a:r>
                        <a:rPr lang="es-ES" sz="2400" b="0" i="0" u="none" strike="noStrike" dirty="0">
                          <a:solidFill>
                            <a:srgbClr val="1F1F1F"/>
                          </a:solidFill>
                          <a:effectLst/>
                          <a:latin typeface="Arial" panose="020B0604020202020204" pitchFamily="34" charset="0"/>
                        </a:rPr>
                        <a:t>Pruebas de integración.</a:t>
                      </a:r>
                      <a:endParaRPr lang="es-ES" sz="2400" b="0" i="0" u="none" strike="noStrike" dirty="0">
                        <a:solidFill>
                          <a:srgbClr val="000000"/>
                        </a:solidFill>
                        <a:effectLst/>
                        <a:latin typeface="Arial" panose="020B0604020202020204" pitchFamily="34" charset="0"/>
                      </a:endParaRPr>
                    </a:p>
                    <a:p>
                      <a:pPr marL="457200" algn="ctr" rtl="0" fontAlgn="base">
                        <a:spcBef>
                          <a:spcPts val="0"/>
                        </a:spcBef>
                        <a:spcAft>
                          <a:spcPts val="1200"/>
                        </a:spcAft>
                        <a:buFont typeface="Arial" panose="020B0604020202020204" pitchFamily="34" charset="0"/>
                        <a:buChar char="•"/>
                      </a:pPr>
                      <a:r>
                        <a:rPr lang="es-ES" sz="2400" b="0" i="0" u="none" strike="noStrike" dirty="0">
                          <a:solidFill>
                            <a:srgbClr val="1F1F1F"/>
                          </a:solidFill>
                          <a:effectLst/>
                          <a:latin typeface="Arial" panose="020B0604020202020204" pitchFamily="34" charset="0"/>
                        </a:rPr>
                        <a:t>Pruebas de aceptación del usuario.</a:t>
                      </a:r>
                      <a:endParaRPr lang="es-ES" sz="2400" b="0" i="0" u="none" strike="noStrike" dirty="0">
                        <a:solidFill>
                          <a:srgbClr val="000000"/>
                        </a:solidFill>
                        <a:effectLst/>
                        <a:latin typeface="Arial" panose="020B0604020202020204" pitchFamily="34" charset="0"/>
                      </a:endParaRPr>
                    </a:p>
                    <a:p>
                      <a:pPr algn="ctr" fontAlgn="t"/>
                      <a:br>
                        <a:rPr lang="es-ES" sz="2400" dirty="0">
                          <a:effectLst/>
                        </a:rPr>
                      </a:br>
                      <a:endParaRPr lang="es-E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8968061"/>
                  </a:ext>
                </a:extLst>
              </a:tr>
            </a:tbl>
          </a:graphicData>
        </a:graphic>
      </p:graphicFrame>
      <p:sp>
        <p:nvSpPr>
          <p:cNvPr id="5" name="Rectangle 1"/>
          <p:cNvSpPr>
            <a:spLocks noChangeArrowheads="1"/>
          </p:cNvSpPr>
          <p:nvPr/>
        </p:nvSpPr>
        <p:spPr bwMode="auto">
          <a:xfrm>
            <a:off x="0" y="-336494"/>
            <a:ext cx="15053222" cy="79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9999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CO" dirty="0"/>
              <a:t>Plan de calidad planeada</a:t>
            </a:r>
          </a:p>
        </p:txBody>
      </p:sp>
      <p:sp>
        <p:nvSpPr>
          <p:cNvPr id="5" name="Rectangle 1"/>
          <p:cNvSpPr>
            <a:spLocks noChangeArrowheads="1"/>
          </p:cNvSpPr>
          <p:nvPr/>
        </p:nvSpPr>
        <p:spPr bwMode="auto">
          <a:xfrm>
            <a:off x="0" y="-336494"/>
            <a:ext cx="15053222" cy="79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4109773348"/>
              </p:ext>
            </p:extLst>
          </p:nvPr>
        </p:nvGraphicFramePr>
        <p:xfrm>
          <a:off x="2329450" y="1788459"/>
          <a:ext cx="7513797" cy="4075066"/>
        </p:xfrm>
        <a:graphic>
          <a:graphicData uri="http://schemas.openxmlformats.org/drawingml/2006/table">
            <a:tbl>
              <a:tblPr/>
              <a:tblGrid>
                <a:gridCol w="7513797">
                  <a:extLst>
                    <a:ext uri="{9D8B030D-6E8A-4147-A177-3AD203B41FA5}">
                      <a16:colId xmlns:a16="http://schemas.microsoft.com/office/drawing/2014/main" val="2234017327"/>
                    </a:ext>
                  </a:extLst>
                </a:gridCol>
              </a:tblGrid>
              <a:tr h="656226">
                <a:tc>
                  <a:txBody>
                    <a:bodyPr/>
                    <a:lstStyle/>
                    <a:p>
                      <a:pPr algn="ctr" rtl="0" fontAlgn="t">
                        <a:spcBef>
                          <a:spcPts val="1200"/>
                        </a:spcBef>
                        <a:spcAft>
                          <a:spcPts val="1200"/>
                        </a:spcAft>
                      </a:pPr>
                      <a:r>
                        <a:rPr lang="es-CO" sz="2400" b="1" i="0" u="none" strike="noStrike" noProof="0">
                          <a:solidFill>
                            <a:srgbClr val="1F1F1F"/>
                          </a:solidFill>
                          <a:effectLst/>
                          <a:latin typeface="Arial"/>
                        </a:rPr>
                        <a:t>Recursos necesarios</a:t>
                      </a:r>
                      <a:endParaRPr lang="es-CO" sz="2400" noProof="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2324516"/>
                  </a:ext>
                </a:extLst>
              </a:tr>
              <a:tr h="2592630">
                <a:tc>
                  <a:txBody>
                    <a:bodyPr/>
                    <a:lstStyle/>
                    <a:p>
                      <a:pPr algn="ctr" rtl="0" fontAlgn="base">
                        <a:spcBef>
                          <a:spcPts val="0"/>
                        </a:spcBef>
                        <a:spcAft>
                          <a:spcPts val="0"/>
                        </a:spcAft>
                        <a:buFont typeface="Arial" panose="020B0604020202020204" pitchFamily="34" charset="0"/>
                        <a:buChar char="•"/>
                      </a:pPr>
                      <a:r>
                        <a:rPr lang="es-CO" sz="2400" b="0" i="0" u="none" strike="noStrike" noProof="0">
                          <a:solidFill>
                            <a:srgbClr val="1F1F1F"/>
                          </a:solidFill>
                          <a:effectLst/>
                          <a:latin typeface="Arial"/>
                        </a:rPr>
                        <a:t>Un equipo de desarrolladores de software: compuesto por un full stack, un desarrollador </a:t>
                      </a:r>
                      <a:r>
                        <a:rPr lang="es-CO" sz="2400" b="0" i="0" u="none" strike="noStrike" noProof="0" err="1">
                          <a:solidFill>
                            <a:srgbClr val="1F1F1F"/>
                          </a:solidFill>
                          <a:effectLst/>
                          <a:latin typeface="Arial"/>
                        </a:rPr>
                        <a:t>backend</a:t>
                      </a:r>
                      <a:r>
                        <a:rPr lang="es-CO" sz="2400" b="0" i="0" u="none" strike="noStrike" noProof="0" dirty="0">
                          <a:solidFill>
                            <a:srgbClr val="1F1F1F"/>
                          </a:solidFill>
                          <a:effectLst/>
                          <a:latin typeface="Arial"/>
                        </a:rPr>
                        <a:t> </a:t>
                      </a:r>
                      <a:r>
                        <a:rPr lang="es-CO" sz="2400" b="0" i="0" u="none" strike="noStrike" noProof="0">
                          <a:solidFill>
                            <a:srgbClr val="1F1F1F"/>
                          </a:solidFill>
                          <a:effectLst/>
                          <a:latin typeface="Arial"/>
                        </a:rPr>
                        <a:t>, un desarrollador </a:t>
                      </a:r>
                      <a:r>
                        <a:rPr lang="es-CO" sz="2400" b="0" i="0" u="none" strike="noStrike" noProof="0" err="1">
                          <a:solidFill>
                            <a:srgbClr val="1F1F1F"/>
                          </a:solidFill>
                          <a:effectLst/>
                          <a:latin typeface="Arial"/>
                        </a:rPr>
                        <a:t>frontend</a:t>
                      </a:r>
                      <a:r>
                        <a:rPr lang="es-CO" sz="2400" b="0" i="0" u="none" strike="noStrike" noProof="0">
                          <a:solidFill>
                            <a:srgbClr val="1F1F1F"/>
                          </a:solidFill>
                          <a:effectLst/>
                          <a:latin typeface="Arial"/>
                        </a:rPr>
                        <a:t>.</a:t>
                      </a:r>
                      <a:endParaRPr lang="es-CO" sz="2400" b="0" i="0" u="none" strike="noStrike" noProof="0">
                        <a:solidFill>
                          <a:srgbClr val="000000"/>
                        </a:solidFill>
                        <a:effectLst/>
                        <a:latin typeface="Arial"/>
                      </a:endParaRPr>
                    </a:p>
                    <a:p>
                      <a:pPr algn="ctr" rtl="0" fontAlgn="base">
                        <a:spcBef>
                          <a:spcPts val="0"/>
                        </a:spcBef>
                        <a:spcAft>
                          <a:spcPts val="0"/>
                        </a:spcAft>
                        <a:buFont typeface="Arial" panose="020B0604020202020204" pitchFamily="34" charset="0"/>
                        <a:buChar char="•"/>
                      </a:pPr>
                      <a:r>
                        <a:rPr lang="es-CO" sz="2400" b="0" i="0" u="none" strike="noStrike" noProof="0">
                          <a:solidFill>
                            <a:srgbClr val="1F1F1F"/>
                          </a:solidFill>
                          <a:effectLst/>
                          <a:latin typeface="Arial"/>
                        </a:rPr>
                        <a:t>Un equipo de probadores de software: El full </a:t>
                      </a:r>
                      <a:r>
                        <a:rPr lang="es-CO" sz="2400" b="0" i="0" u="none" strike="noStrike" noProof="0" err="1">
                          <a:solidFill>
                            <a:srgbClr val="1F1F1F"/>
                          </a:solidFill>
                          <a:effectLst/>
                          <a:latin typeface="Arial"/>
                        </a:rPr>
                        <a:t>stack</a:t>
                      </a:r>
                      <a:r>
                        <a:rPr lang="es-CO" sz="2400" b="0" i="0" u="none" strike="noStrike" noProof="0">
                          <a:solidFill>
                            <a:srgbClr val="1F1F1F"/>
                          </a:solidFill>
                          <a:effectLst/>
                          <a:latin typeface="Arial"/>
                        </a:rPr>
                        <a:t> realiza pruebas unitarias en el </a:t>
                      </a:r>
                      <a:r>
                        <a:rPr lang="es-CO" sz="2400" b="0" i="0" u="none" strike="noStrike" noProof="0" err="1">
                          <a:solidFill>
                            <a:srgbClr val="1F1F1F"/>
                          </a:solidFill>
                          <a:effectLst/>
                          <a:latin typeface="Arial"/>
                        </a:rPr>
                        <a:t>backend</a:t>
                      </a:r>
                      <a:r>
                        <a:rPr lang="es-CO" sz="2400" b="0" i="0" u="none" strike="noStrike" noProof="0">
                          <a:solidFill>
                            <a:srgbClr val="1F1F1F"/>
                          </a:solidFill>
                          <a:effectLst/>
                          <a:latin typeface="Arial"/>
                        </a:rPr>
                        <a:t> y </a:t>
                      </a:r>
                      <a:r>
                        <a:rPr lang="es-CO" sz="2400" b="0" i="0" u="none" strike="noStrike" noProof="0" err="1">
                          <a:solidFill>
                            <a:srgbClr val="1F1F1F"/>
                          </a:solidFill>
                          <a:effectLst/>
                          <a:latin typeface="Arial"/>
                        </a:rPr>
                        <a:t>frontend</a:t>
                      </a:r>
                      <a:r>
                        <a:rPr lang="es-CO" sz="2400" b="0" i="0" u="none" strike="noStrike" noProof="0">
                          <a:solidFill>
                            <a:srgbClr val="1F1F1F"/>
                          </a:solidFill>
                          <a:effectLst/>
                          <a:latin typeface="Arial"/>
                        </a:rPr>
                        <a:t>, y un analista que realice pruebas de integración y revisión de requerimientos funcionales.</a:t>
                      </a:r>
                      <a:endParaRPr lang="es-CO" sz="2400" b="0" i="0" u="none" strike="noStrike" noProof="0">
                        <a:solidFill>
                          <a:srgbClr val="000000"/>
                        </a:solidFill>
                        <a:effectLst/>
                        <a:latin typeface="Arial"/>
                      </a:endParaRPr>
                    </a:p>
                    <a:p>
                      <a:pPr algn="ctr" rtl="0" fontAlgn="base">
                        <a:spcBef>
                          <a:spcPts val="0"/>
                        </a:spcBef>
                        <a:spcAft>
                          <a:spcPts val="1200"/>
                        </a:spcAft>
                        <a:buFont typeface="Arial" panose="020B0604020202020204" pitchFamily="34" charset="0"/>
                        <a:buChar char="•"/>
                      </a:pPr>
                      <a:r>
                        <a:rPr lang="es-CO" sz="2400" b="0" i="0" u="none" strike="noStrike" noProof="0">
                          <a:solidFill>
                            <a:srgbClr val="1F1F1F"/>
                          </a:solidFill>
                          <a:effectLst/>
                          <a:latin typeface="Arial"/>
                        </a:rPr>
                        <a:t>Un equipo de usuarios. para hacer pruebas de aceptación.</a:t>
                      </a:r>
                      <a:endParaRPr lang="es-CO" sz="2400" b="0" i="0" u="none" strike="noStrike" noProof="0">
                        <a:solidFill>
                          <a:srgbClr val="000000"/>
                        </a:solidFill>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1222353"/>
                  </a:ext>
                </a:extLst>
              </a:tr>
            </a:tbl>
          </a:graphicData>
        </a:graphic>
      </p:graphicFrame>
    </p:spTree>
    <p:extLst>
      <p:ext uri="{BB962C8B-B14F-4D97-AF65-F5344CB8AC3E}">
        <p14:creationId xmlns:p14="http://schemas.microsoft.com/office/powerpoint/2010/main" val="128197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pPr algn="ctr"/>
            <a:r>
              <a:rPr lang="es-CO" dirty="0"/>
              <a:t>Plan de calidad planeada</a:t>
            </a:r>
          </a:p>
        </p:txBody>
      </p:sp>
      <p:sp>
        <p:nvSpPr>
          <p:cNvPr id="5" name="Rectangle 1"/>
          <p:cNvSpPr>
            <a:spLocks noChangeArrowheads="1"/>
          </p:cNvSpPr>
          <p:nvPr/>
        </p:nvSpPr>
        <p:spPr bwMode="auto">
          <a:xfrm>
            <a:off x="0" y="-336494"/>
            <a:ext cx="15053222" cy="79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3" name="Marcador de contenido 2"/>
          <p:cNvGraphicFramePr>
            <a:graphicFrameLocks noGrp="1"/>
          </p:cNvGraphicFramePr>
          <p:nvPr>
            <p:ph idx="1"/>
            <p:extLst>
              <p:ext uri="{D42A27DB-BD31-4B8C-83A1-F6EECF244321}">
                <p14:modId xmlns:p14="http://schemas.microsoft.com/office/powerpoint/2010/main" val="3461150735"/>
              </p:ext>
            </p:extLst>
          </p:nvPr>
        </p:nvGraphicFramePr>
        <p:xfrm>
          <a:off x="1993274" y="1690688"/>
          <a:ext cx="6572503" cy="4066918"/>
        </p:xfrm>
        <a:graphic>
          <a:graphicData uri="http://schemas.openxmlformats.org/drawingml/2006/table">
            <a:tbl>
              <a:tblPr/>
              <a:tblGrid>
                <a:gridCol w="6572503">
                  <a:extLst>
                    <a:ext uri="{9D8B030D-6E8A-4147-A177-3AD203B41FA5}">
                      <a16:colId xmlns:a16="http://schemas.microsoft.com/office/drawing/2014/main" val="672383914"/>
                    </a:ext>
                  </a:extLst>
                </a:gridCol>
              </a:tblGrid>
              <a:tr h="648078">
                <a:tc>
                  <a:txBody>
                    <a:bodyPr/>
                    <a:lstStyle/>
                    <a:p>
                      <a:pPr algn="ctr" rtl="0" fontAlgn="t">
                        <a:spcBef>
                          <a:spcPts val="1200"/>
                        </a:spcBef>
                        <a:spcAft>
                          <a:spcPts val="1200"/>
                        </a:spcAft>
                      </a:pPr>
                      <a:r>
                        <a:rPr lang="es-CO" sz="2400" b="1" i="0" u="none" strike="noStrike" noProof="0" dirty="0">
                          <a:solidFill>
                            <a:srgbClr val="1F1F1F"/>
                          </a:solidFill>
                          <a:effectLst/>
                          <a:latin typeface="Arial" panose="020B0604020202020204" pitchFamily="34" charset="0"/>
                        </a:rPr>
                        <a:t>Plazos</a:t>
                      </a:r>
                      <a:endParaRPr lang="es-CO" sz="2400" noProof="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8312009"/>
                  </a:ext>
                </a:extLst>
              </a:tr>
              <a:tr h="2560437">
                <a:tc>
                  <a:txBody>
                    <a:bodyPr/>
                    <a:lstStyle/>
                    <a:p>
                      <a:pPr marL="457200" algn="ctr" rtl="0" fontAlgn="base">
                        <a:spcBef>
                          <a:spcPts val="0"/>
                        </a:spcBef>
                        <a:spcAft>
                          <a:spcPts val="0"/>
                        </a:spcAft>
                        <a:buFont typeface="Arial" panose="020B0604020202020204" pitchFamily="34" charset="0"/>
                        <a:buChar char="•"/>
                      </a:pPr>
                      <a:r>
                        <a:rPr lang="es-ES" sz="2400" b="0" i="0" u="none" strike="noStrike" dirty="0">
                          <a:solidFill>
                            <a:srgbClr val="1F1F1F"/>
                          </a:solidFill>
                          <a:effectLst/>
                          <a:latin typeface="Arial" panose="020B0604020202020204" pitchFamily="34" charset="0"/>
                        </a:rPr>
                        <a:t>Las revisiones de los requisitos funcionales se realizan antes del inicio del desarrollo.</a:t>
                      </a:r>
                      <a:endParaRPr lang="es-ES" sz="2400" b="0" i="0" u="none" strike="noStrike" dirty="0">
                        <a:solidFill>
                          <a:srgbClr val="000000"/>
                        </a:solidFill>
                        <a:effectLst/>
                        <a:latin typeface="Arial" panose="020B0604020202020204" pitchFamily="34" charset="0"/>
                      </a:endParaRPr>
                    </a:p>
                    <a:p>
                      <a:pPr marL="457200" algn="ctr" rtl="0" fontAlgn="base">
                        <a:spcBef>
                          <a:spcPts val="0"/>
                        </a:spcBef>
                        <a:spcAft>
                          <a:spcPts val="0"/>
                        </a:spcAft>
                        <a:buFont typeface="Arial" panose="020B0604020202020204" pitchFamily="34" charset="0"/>
                        <a:buChar char="•"/>
                      </a:pPr>
                      <a:r>
                        <a:rPr lang="es-ES" sz="2400" b="0" i="0" u="none" strike="noStrike" dirty="0">
                          <a:solidFill>
                            <a:srgbClr val="1F1F1F"/>
                          </a:solidFill>
                          <a:effectLst/>
                          <a:latin typeface="Arial" panose="020B0604020202020204" pitchFamily="34" charset="0"/>
                        </a:rPr>
                        <a:t>Las pruebas unitarias se realizarán durante el desarrollo.</a:t>
                      </a:r>
                      <a:endParaRPr lang="es-ES" sz="2400" b="0" i="0" u="none" strike="noStrike" dirty="0">
                        <a:solidFill>
                          <a:srgbClr val="000000"/>
                        </a:solidFill>
                        <a:effectLst/>
                        <a:latin typeface="Arial" panose="020B0604020202020204" pitchFamily="34" charset="0"/>
                      </a:endParaRPr>
                    </a:p>
                    <a:p>
                      <a:pPr marL="457200" algn="ctr" rtl="0" fontAlgn="base">
                        <a:spcBef>
                          <a:spcPts val="0"/>
                        </a:spcBef>
                        <a:spcAft>
                          <a:spcPts val="0"/>
                        </a:spcAft>
                        <a:buFont typeface="Arial" panose="020B0604020202020204" pitchFamily="34" charset="0"/>
                        <a:buChar char="•"/>
                      </a:pPr>
                      <a:r>
                        <a:rPr lang="es-ES" sz="2400" b="0" i="0" u="none" strike="noStrike" dirty="0">
                          <a:solidFill>
                            <a:srgbClr val="1F1F1F"/>
                          </a:solidFill>
                          <a:effectLst/>
                          <a:latin typeface="Arial" panose="020B0604020202020204" pitchFamily="34" charset="0"/>
                        </a:rPr>
                        <a:t>Las pruebas de integración se realizarán después del desarrollo.</a:t>
                      </a:r>
                      <a:endParaRPr lang="es-ES" sz="2400" b="0" i="0" u="none" strike="noStrike" dirty="0">
                        <a:solidFill>
                          <a:srgbClr val="000000"/>
                        </a:solidFill>
                        <a:effectLst/>
                        <a:latin typeface="Arial" panose="020B0604020202020204" pitchFamily="34" charset="0"/>
                      </a:endParaRPr>
                    </a:p>
                    <a:p>
                      <a:pPr marL="457200" algn="ctr" rtl="0" fontAlgn="base">
                        <a:spcBef>
                          <a:spcPts val="0"/>
                        </a:spcBef>
                        <a:spcAft>
                          <a:spcPts val="1200"/>
                        </a:spcAft>
                        <a:buFont typeface="Arial" panose="020B0604020202020204" pitchFamily="34" charset="0"/>
                        <a:buChar char="•"/>
                      </a:pPr>
                      <a:r>
                        <a:rPr lang="es-ES" sz="2400" b="0" i="0" u="none" strike="noStrike" dirty="0">
                          <a:solidFill>
                            <a:srgbClr val="1F1F1F"/>
                          </a:solidFill>
                          <a:effectLst/>
                          <a:latin typeface="Arial" panose="020B0604020202020204" pitchFamily="34" charset="0"/>
                        </a:rPr>
                        <a:t>Las pruebas de aceptación del usuario se realizarán antes del lanzamiento del software.</a:t>
                      </a:r>
                      <a:endParaRPr lang="es-ES" sz="2400" b="0" i="0" u="none" strike="noStrike" dirty="0">
                        <a:solidFill>
                          <a:srgbClr val="000000"/>
                        </a:solidFill>
                        <a:effectLst/>
                        <a:latin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013486"/>
                  </a:ext>
                </a:extLst>
              </a:tr>
            </a:tbl>
          </a:graphicData>
        </a:graphic>
      </p:graphicFrame>
    </p:spTree>
    <p:extLst>
      <p:ext uri="{BB962C8B-B14F-4D97-AF65-F5344CB8AC3E}">
        <p14:creationId xmlns:p14="http://schemas.microsoft.com/office/powerpoint/2010/main" val="111094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717177" y="-336494"/>
            <a:ext cx="10515600" cy="1325563"/>
          </a:xfrm>
        </p:spPr>
        <p:txBody>
          <a:bodyPr/>
          <a:lstStyle/>
          <a:p>
            <a:pPr algn="ctr"/>
            <a:r>
              <a:rPr lang="es-CO" dirty="0"/>
              <a:t>Plazos</a:t>
            </a:r>
          </a:p>
        </p:txBody>
      </p:sp>
      <p:sp>
        <p:nvSpPr>
          <p:cNvPr id="5" name="Rectangle 1"/>
          <p:cNvSpPr>
            <a:spLocks noChangeArrowheads="1"/>
          </p:cNvSpPr>
          <p:nvPr/>
        </p:nvSpPr>
        <p:spPr bwMode="auto">
          <a:xfrm>
            <a:off x="0" y="-336494"/>
            <a:ext cx="15053222" cy="79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1220739057"/>
              </p:ext>
            </p:extLst>
          </p:nvPr>
        </p:nvGraphicFramePr>
        <p:xfrm>
          <a:off x="1021732" y="820271"/>
          <a:ext cx="9776253" cy="5826858"/>
        </p:xfrm>
        <a:graphic>
          <a:graphicData uri="http://schemas.openxmlformats.org/drawingml/2006/table">
            <a:tbl>
              <a:tblPr/>
              <a:tblGrid>
                <a:gridCol w="883574">
                  <a:extLst>
                    <a:ext uri="{9D8B030D-6E8A-4147-A177-3AD203B41FA5}">
                      <a16:colId xmlns:a16="http://schemas.microsoft.com/office/drawing/2014/main" val="2066391124"/>
                    </a:ext>
                  </a:extLst>
                </a:gridCol>
                <a:gridCol w="1447876">
                  <a:extLst>
                    <a:ext uri="{9D8B030D-6E8A-4147-A177-3AD203B41FA5}">
                      <a16:colId xmlns:a16="http://schemas.microsoft.com/office/drawing/2014/main" val="3083190211"/>
                    </a:ext>
                  </a:extLst>
                </a:gridCol>
                <a:gridCol w="1217701">
                  <a:extLst>
                    <a:ext uri="{9D8B030D-6E8A-4147-A177-3AD203B41FA5}">
                      <a16:colId xmlns:a16="http://schemas.microsoft.com/office/drawing/2014/main" val="2256400792"/>
                    </a:ext>
                  </a:extLst>
                </a:gridCol>
                <a:gridCol w="1504801">
                  <a:extLst>
                    <a:ext uri="{9D8B030D-6E8A-4147-A177-3AD203B41FA5}">
                      <a16:colId xmlns:a16="http://schemas.microsoft.com/office/drawing/2014/main" val="414062207"/>
                    </a:ext>
                  </a:extLst>
                </a:gridCol>
                <a:gridCol w="1395901">
                  <a:extLst>
                    <a:ext uri="{9D8B030D-6E8A-4147-A177-3AD203B41FA5}">
                      <a16:colId xmlns:a16="http://schemas.microsoft.com/office/drawing/2014/main" val="1493107320"/>
                    </a:ext>
                  </a:extLst>
                </a:gridCol>
                <a:gridCol w="712800">
                  <a:extLst>
                    <a:ext uri="{9D8B030D-6E8A-4147-A177-3AD203B41FA5}">
                      <a16:colId xmlns:a16="http://schemas.microsoft.com/office/drawing/2014/main" val="1999839389"/>
                    </a:ext>
                  </a:extLst>
                </a:gridCol>
                <a:gridCol w="108900">
                  <a:extLst>
                    <a:ext uri="{9D8B030D-6E8A-4147-A177-3AD203B41FA5}">
                      <a16:colId xmlns:a16="http://schemas.microsoft.com/office/drawing/2014/main" val="964562653"/>
                    </a:ext>
                  </a:extLst>
                </a:gridCol>
                <a:gridCol w="108900">
                  <a:extLst>
                    <a:ext uri="{9D8B030D-6E8A-4147-A177-3AD203B41FA5}">
                      <a16:colId xmlns:a16="http://schemas.microsoft.com/office/drawing/2014/main" val="3513076688"/>
                    </a:ext>
                  </a:extLst>
                </a:gridCol>
                <a:gridCol w="108900">
                  <a:extLst>
                    <a:ext uri="{9D8B030D-6E8A-4147-A177-3AD203B41FA5}">
                      <a16:colId xmlns:a16="http://schemas.microsoft.com/office/drawing/2014/main" val="933017073"/>
                    </a:ext>
                  </a:extLst>
                </a:gridCol>
                <a:gridCol w="108900">
                  <a:extLst>
                    <a:ext uri="{9D8B030D-6E8A-4147-A177-3AD203B41FA5}">
                      <a16:colId xmlns:a16="http://schemas.microsoft.com/office/drawing/2014/main" val="1275119729"/>
                    </a:ext>
                  </a:extLst>
                </a:gridCol>
                <a:gridCol w="108900">
                  <a:extLst>
                    <a:ext uri="{9D8B030D-6E8A-4147-A177-3AD203B41FA5}">
                      <a16:colId xmlns:a16="http://schemas.microsoft.com/office/drawing/2014/main" val="1967791518"/>
                    </a:ext>
                  </a:extLst>
                </a:gridCol>
                <a:gridCol w="108900">
                  <a:extLst>
                    <a:ext uri="{9D8B030D-6E8A-4147-A177-3AD203B41FA5}">
                      <a16:colId xmlns:a16="http://schemas.microsoft.com/office/drawing/2014/main" val="4041443645"/>
                    </a:ext>
                  </a:extLst>
                </a:gridCol>
                <a:gridCol w="108900">
                  <a:extLst>
                    <a:ext uri="{9D8B030D-6E8A-4147-A177-3AD203B41FA5}">
                      <a16:colId xmlns:a16="http://schemas.microsoft.com/office/drawing/2014/main" val="262570804"/>
                    </a:ext>
                  </a:extLst>
                </a:gridCol>
                <a:gridCol w="108900">
                  <a:extLst>
                    <a:ext uri="{9D8B030D-6E8A-4147-A177-3AD203B41FA5}">
                      <a16:colId xmlns:a16="http://schemas.microsoft.com/office/drawing/2014/main" val="814318345"/>
                    </a:ext>
                  </a:extLst>
                </a:gridCol>
                <a:gridCol w="108900">
                  <a:extLst>
                    <a:ext uri="{9D8B030D-6E8A-4147-A177-3AD203B41FA5}">
                      <a16:colId xmlns:a16="http://schemas.microsoft.com/office/drawing/2014/main" val="1442167219"/>
                    </a:ext>
                  </a:extLst>
                </a:gridCol>
                <a:gridCol w="108900">
                  <a:extLst>
                    <a:ext uri="{9D8B030D-6E8A-4147-A177-3AD203B41FA5}">
                      <a16:colId xmlns:a16="http://schemas.microsoft.com/office/drawing/2014/main" val="2254237065"/>
                    </a:ext>
                  </a:extLst>
                </a:gridCol>
                <a:gridCol w="108900">
                  <a:extLst>
                    <a:ext uri="{9D8B030D-6E8A-4147-A177-3AD203B41FA5}">
                      <a16:colId xmlns:a16="http://schemas.microsoft.com/office/drawing/2014/main" val="2431444293"/>
                    </a:ext>
                  </a:extLst>
                </a:gridCol>
                <a:gridCol w="108900">
                  <a:extLst>
                    <a:ext uri="{9D8B030D-6E8A-4147-A177-3AD203B41FA5}">
                      <a16:colId xmlns:a16="http://schemas.microsoft.com/office/drawing/2014/main" val="2945903058"/>
                    </a:ext>
                  </a:extLst>
                </a:gridCol>
                <a:gridCol w="108900">
                  <a:extLst>
                    <a:ext uri="{9D8B030D-6E8A-4147-A177-3AD203B41FA5}">
                      <a16:colId xmlns:a16="http://schemas.microsoft.com/office/drawing/2014/main" val="4074766586"/>
                    </a:ext>
                  </a:extLst>
                </a:gridCol>
                <a:gridCol w="108900">
                  <a:extLst>
                    <a:ext uri="{9D8B030D-6E8A-4147-A177-3AD203B41FA5}">
                      <a16:colId xmlns:a16="http://schemas.microsoft.com/office/drawing/2014/main" val="2547175916"/>
                    </a:ext>
                  </a:extLst>
                </a:gridCol>
                <a:gridCol w="108900">
                  <a:extLst>
                    <a:ext uri="{9D8B030D-6E8A-4147-A177-3AD203B41FA5}">
                      <a16:colId xmlns:a16="http://schemas.microsoft.com/office/drawing/2014/main" val="1766985929"/>
                    </a:ext>
                  </a:extLst>
                </a:gridCol>
                <a:gridCol w="108900">
                  <a:extLst>
                    <a:ext uri="{9D8B030D-6E8A-4147-A177-3AD203B41FA5}">
                      <a16:colId xmlns:a16="http://schemas.microsoft.com/office/drawing/2014/main" val="3219058293"/>
                    </a:ext>
                  </a:extLst>
                </a:gridCol>
                <a:gridCol w="108900">
                  <a:extLst>
                    <a:ext uri="{9D8B030D-6E8A-4147-A177-3AD203B41FA5}">
                      <a16:colId xmlns:a16="http://schemas.microsoft.com/office/drawing/2014/main" val="2803436672"/>
                    </a:ext>
                  </a:extLst>
                </a:gridCol>
                <a:gridCol w="108900">
                  <a:extLst>
                    <a:ext uri="{9D8B030D-6E8A-4147-A177-3AD203B41FA5}">
                      <a16:colId xmlns:a16="http://schemas.microsoft.com/office/drawing/2014/main" val="1577059562"/>
                    </a:ext>
                  </a:extLst>
                </a:gridCol>
                <a:gridCol w="108900">
                  <a:extLst>
                    <a:ext uri="{9D8B030D-6E8A-4147-A177-3AD203B41FA5}">
                      <a16:colId xmlns:a16="http://schemas.microsoft.com/office/drawing/2014/main" val="3086462936"/>
                    </a:ext>
                  </a:extLst>
                </a:gridCol>
                <a:gridCol w="108900">
                  <a:extLst>
                    <a:ext uri="{9D8B030D-6E8A-4147-A177-3AD203B41FA5}">
                      <a16:colId xmlns:a16="http://schemas.microsoft.com/office/drawing/2014/main" val="4285566911"/>
                    </a:ext>
                  </a:extLst>
                </a:gridCol>
                <a:gridCol w="108900">
                  <a:extLst>
                    <a:ext uri="{9D8B030D-6E8A-4147-A177-3AD203B41FA5}">
                      <a16:colId xmlns:a16="http://schemas.microsoft.com/office/drawing/2014/main" val="1956930493"/>
                    </a:ext>
                  </a:extLst>
                </a:gridCol>
                <a:gridCol w="108900">
                  <a:extLst>
                    <a:ext uri="{9D8B030D-6E8A-4147-A177-3AD203B41FA5}">
                      <a16:colId xmlns:a16="http://schemas.microsoft.com/office/drawing/2014/main" val="1119381381"/>
                    </a:ext>
                  </a:extLst>
                </a:gridCol>
                <a:gridCol w="108900">
                  <a:extLst>
                    <a:ext uri="{9D8B030D-6E8A-4147-A177-3AD203B41FA5}">
                      <a16:colId xmlns:a16="http://schemas.microsoft.com/office/drawing/2014/main" val="148756540"/>
                    </a:ext>
                  </a:extLst>
                </a:gridCol>
                <a:gridCol w="108900">
                  <a:extLst>
                    <a:ext uri="{9D8B030D-6E8A-4147-A177-3AD203B41FA5}">
                      <a16:colId xmlns:a16="http://schemas.microsoft.com/office/drawing/2014/main" val="3427869432"/>
                    </a:ext>
                  </a:extLst>
                </a:gridCol>
              </a:tblGrid>
              <a:tr h="152833">
                <a:tc rowSpan="3">
                  <a:txBody>
                    <a:bodyPr/>
                    <a:lstStyle/>
                    <a:p>
                      <a:pPr algn="ctr" fontAlgn="ctr"/>
                      <a:r>
                        <a:rPr lang="en-US" sz="700" b="1" i="0" u="none" strike="noStrike">
                          <a:solidFill>
                            <a:srgbClr val="000000"/>
                          </a:solidFill>
                          <a:effectLst/>
                          <a:latin typeface="Calibri" panose="020F0502020204030204" pitchFamily="34" charset="0"/>
                        </a:rPr>
                        <a:t>NOMENCLATURA</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AC090"/>
                    </a:solidFill>
                  </a:tcPr>
                </a:tc>
                <a:tc rowSpan="3">
                  <a:txBody>
                    <a:bodyPr/>
                    <a:lstStyle/>
                    <a:p>
                      <a:pPr algn="ctr" fontAlgn="ctr"/>
                      <a:r>
                        <a:rPr lang="en-US" sz="700" b="1" i="0" u="none" strike="noStrike">
                          <a:solidFill>
                            <a:srgbClr val="000000"/>
                          </a:solidFill>
                          <a:effectLst/>
                          <a:latin typeface="Calibri" panose="020F0502020204030204" pitchFamily="34" charset="0"/>
                        </a:rPr>
                        <a:t>ACTIVIDADES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rowSpan="3">
                  <a:txBody>
                    <a:bodyPr/>
                    <a:lstStyle/>
                    <a:p>
                      <a:pPr algn="ctr" fontAlgn="ctr"/>
                      <a:r>
                        <a:rPr lang="en-US" sz="700" b="1" i="0" u="none" strike="noStrike">
                          <a:solidFill>
                            <a:srgbClr val="000000"/>
                          </a:solidFill>
                          <a:effectLst/>
                          <a:latin typeface="Calibri" panose="020F0502020204030204" pitchFamily="34" charset="0"/>
                        </a:rPr>
                        <a:t>FASES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rowSpan="3">
                  <a:txBody>
                    <a:bodyPr/>
                    <a:lstStyle/>
                    <a:p>
                      <a:pPr algn="ctr" fontAlgn="ctr"/>
                      <a:r>
                        <a:rPr lang="en-US" sz="700" b="1" i="0" u="none" strike="noStrike">
                          <a:solidFill>
                            <a:srgbClr val="000000"/>
                          </a:solidFill>
                          <a:effectLst/>
                          <a:latin typeface="Calibri" panose="020F0502020204030204" pitchFamily="34" charset="0"/>
                        </a:rPr>
                        <a:t>DESCRIPCION DE LA FASE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rowSpan="3">
                  <a:txBody>
                    <a:bodyPr/>
                    <a:lstStyle/>
                    <a:p>
                      <a:pPr algn="ctr" fontAlgn="ctr"/>
                      <a:r>
                        <a:rPr lang="en-US" sz="700" b="1" i="0" u="none" strike="noStrike" dirty="0">
                          <a:solidFill>
                            <a:srgbClr val="000000"/>
                          </a:solidFill>
                          <a:effectLst/>
                          <a:latin typeface="Calibri" panose="020F0502020204030204" pitchFamily="34" charset="0"/>
                        </a:rPr>
                        <a:t>PRODUCTOS </a:t>
                      </a:r>
                      <a:br>
                        <a:rPr lang="en-US" sz="700" b="1" i="0" u="none" strike="noStrike" dirty="0">
                          <a:solidFill>
                            <a:srgbClr val="000000"/>
                          </a:solidFill>
                          <a:effectLst/>
                          <a:latin typeface="Calibri" panose="020F0502020204030204" pitchFamily="34" charset="0"/>
                        </a:rPr>
                      </a:br>
                      <a:r>
                        <a:rPr lang="en-US" sz="700" b="1" i="0" u="none" strike="noStrike" dirty="0">
                          <a:solidFill>
                            <a:srgbClr val="000000"/>
                          </a:solidFill>
                          <a:effectLst/>
                          <a:latin typeface="Calibri" panose="020F0502020204030204" pitchFamily="34" charset="0"/>
                        </a:rPr>
                        <a:t>Y ENTREGABLES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rowSpan="3">
                  <a:txBody>
                    <a:bodyPr/>
                    <a:lstStyle/>
                    <a:p>
                      <a:pPr algn="ctr" fontAlgn="ctr"/>
                      <a:r>
                        <a:rPr lang="en-US" sz="700" b="1" i="0" u="none" strike="noStrike">
                          <a:solidFill>
                            <a:srgbClr val="000000"/>
                          </a:solidFill>
                          <a:effectLst/>
                          <a:latin typeface="Calibri" panose="020F0502020204030204" pitchFamily="34" charset="0"/>
                        </a:rPr>
                        <a:t>DURACIÓN</a:t>
                      </a:r>
                      <a:br>
                        <a:rPr lang="en-US" sz="700" b="1" i="0" u="none" strike="noStrike">
                          <a:solidFill>
                            <a:srgbClr val="000000"/>
                          </a:solidFill>
                          <a:effectLst/>
                          <a:latin typeface="Calibri" panose="020F0502020204030204" pitchFamily="34" charset="0"/>
                        </a:rPr>
                      </a:br>
                      <a:r>
                        <a:rPr lang="en-US" sz="700" b="1" i="0" u="none" strike="noStrike">
                          <a:solidFill>
                            <a:srgbClr val="000000"/>
                          </a:solidFill>
                          <a:effectLst/>
                          <a:latin typeface="Calibri" panose="020F0502020204030204" pitchFamily="34" charset="0"/>
                        </a:rPr>
                        <a:t>(Semanas)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90"/>
                    </a:solidFill>
                  </a:tcPr>
                </a:tc>
                <a:tc gridSpan="4">
                  <a:txBody>
                    <a:bodyPr/>
                    <a:lstStyle/>
                    <a:p>
                      <a:pPr algn="ctr" fontAlgn="ctr"/>
                      <a:r>
                        <a:rPr lang="en-US" sz="700" b="1" i="0" u="none" strike="noStrike">
                          <a:solidFill>
                            <a:srgbClr val="000000"/>
                          </a:solidFill>
                          <a:effectLst/>
                          <a:latin typeface="Calibri" panose="020F0502020204030204" pitchFamily="34" charset="0"/>
                        </a:rPr>
                        <a:t>MES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MES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MES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MES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MES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MES 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004053698"/>
                  </a:ext>
                </a:extLst>
              </a:tr>
              <a:tr h="152833">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Semanas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Semanas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Semanas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Semanas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Semanas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c gridSpan="4">
                  <a:txBody>
                    <a:bodyPr/>
                    <a:lstStyle/>
                    <a:p>
                      <a:pPr algn="ctr" fontAlgn="ctr"/>
                      <a:r>
                        <a:rPr lang="en-US" sz="700" b="1" i="0" u="none" strike="noStrike">
                          <a:solidFill>
                            <a:srgbClr val="000000"/>
                          </a:solidFill>
                          <a:effectLst/>
                          <a:latin typeface="Calibri" panose="020F0502020204030204" pitchFamily="34" charset="0"/>
                        </a:rPr>
                        <a:t>Semanas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489411266"/>
                  </a:ext>
                </a:extLst>
              </a:tr>
              <a:tr h="152833">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pPr algn="ctr" fontAlgn="ctr"/>
                      <a:r>
                        <a:rPr lang="en-US" sz="700" b="0" i="0" u="none" strike="noStrike">
                          <a:solidFill>
                            <a:srgbClr val="FF66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8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FF"/>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93366"/>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FF66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8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FF"/>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93366"/>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FF66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8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FF"/>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93366"/>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FF66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8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FF"/>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93366"/>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FF66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8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FF"/>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93366"/>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FF66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8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FF"/>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93366"/>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6678937"/>
                  </a:ext>
                </a:extLst>
              </a:tr>
              <a:tr h="298022">
                <a:tc>
                  <a:txBody>
                    <a:bodyPr/>
                    <a:lstStyle/>
                    <a:p>
                      <a:pPr algn="ctr" fontAlgn="ctr"/>
                      <a:r>
                        <a:rPr lang="en-US" sz="700" b="0" i="0" u="none" strike="noStrike">
                          <a:solidFill>
                            <a:srgbClr val="000000"/>
                          </a:solidFill>
                          <a:effectLst/>
                          <a:latin typeface="Calibri" panose="020F050202020403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0" i="0" u="none" strike="noStrike">
                          <a:solidFill>
                            <a:srgbClr val="000000"/>
                          </a:solidFill>
                          <a:effectLst/>
                          <a:latin typeface="Calibri" panose="020F0502020204030204" pitchFamily="34" charset="0"/>
                        </a:rPr>
                        <a:t>Realización de entrevista a stakeholders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700" b="0" i="0" u="none" strike="noStrike">
                          <a:solidFill>
                            <a:srgbClr val="000000"/>
                          </a:solidFill>
                          <a:effectLst/>
                          <a:latin typeface="Calibri" panose="020F0502020204030204" pitchFamily="34" charset="0"/>
                        </a:rPr>
                        <a:t>DOCUMENTAR REQUERIMIENTOS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ES" sz="700" b="0" i="0" u="none" strike="noStrike">
                          <a:solidFill>
                            <a:srgbClr val="000000"/>
                          </a:solidFill>
                          <a:effectLst/>
                          <a:latin typeface="Calibri" panose="020F0502020204030204" pitchFamily="34" charset="0"/>
                        </a:rPr>
                        <a:t>En esta fase se lleva a cabo los procesos de entrevista a stakeholders (funcionarios y directivos) que intervienen en el uso de la aplicación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700" b="0" i="0" u="none" strike="noStrike">
                          <a:solidFill>
                            <a:srgbClr val="000000"/>
                          </a:solidFill>
                          <a:effectLst/>
                          <a:latin typeface="Calibri" panose="020F0502020204030204" pitchFamily="34" charset="0"/>
                        </a:rPr>
                        <a:t>Actas de entrevistas</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Encuestas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841609"/>
                  </a:ext>
                </a:extLst>
              </a:tr>
              <a:tr h="420854">
                <a:tc>
                  <a:txBody>
                    <a:bodyPr/>
                    <a:lstStyle/>
                    <a:p>
                      <a:pPr algn="ctr" fontAlgn="ctr"/>
                      <a:r>
                        <a:rPr lang="en-US" sz="700" b="0" i="0" u="none" strike="noStrike">
                          <a:solidFill>
                            <a:srgbClr val="000000"/>
                          </a:solidFill>
                          <a:effectLst/>
                          <a:latin typeface="Calibri" panose="020F0502020204030204" pitchFamily="34" charset="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0" i="0" u="none" strike="noStrike">
                          <a:solidFill>
                            <a:srgbClr val="000000"/>
                          </a:solidFill>
                          <a:effectLst/>
                          <a:latin typeface="Calibri" panose="020F0502020204030204" pitchFamily="34" charset="0"/>
                        </a:rPr>
                        <a:t>Defición de Requerimientos funcionales</a:t>
                      </a:r>
                      <a:br>
                        <a:rPr lang="es-ES" sz="700" b="0" i="0" u="none" strike="noStrike">
                          <a:solidFill>
                            <a:srgbClr val="000000"/>
                          </a:solidFill>
                          <a:effectLst/>
                          <a:latin typeface="Calibri" panose="020F0502020204030204" pitchFamily="34" charset="0"/>
                        </a:rPr>
                      </a:br>
                      <a:r>
                        <a:rPr lang="es-ES" sz="700" b="0" i="0" u="none" strike="noStrike">
                          <a:solidFill>
                            <a:srgbClr val="000000"/>
                          </a:solidFill>
                          <a:effectLst/>
                          <a:latin typeface="Calibri" panose="020F0502020204030204" pitchFamily="34" charset="0"/>
                        </a:rPr>
                        <a:t>y no funcionales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pPr algn="ctr" fontAlgn="ctr"/>
                      <a:r>
                        <a:rPr lang="en-US" sz="7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4468891"/>
                  </a:ext>
                </a:extLst>
              </a:tr>
              <a:tr h="145191">
                <a:tc>
                  <a:txBody>
                    <a:bodyPr/>
                    <a:lstStyle/>
                    <a:p>
                      <a:pPr algn="ctr" fontAlgn="ctr"/>
                      <a:r>
                        <a:rPr lang="en-US" sz="700" b="0" i="0" u="none" strike="noStrike">
                          <a:solidFill>
                            <a:srgbClr val="000000"/>
                          </a:solidFill>
                          <a:effectLst/>
                          <a:latin typeface="Calibri" panose="020F0502020204030204" pitchFamily="34" charset="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0" i="0" u="none" strike="noStrike">
                          <a:solidFill>
                            <a:srgbClr val="000000"/>
                          </a:solidFill>
                          <a:effectLst/>
                          <a:latin typeface="Calibri" panose="020F0502020204030204" pitchFamily="34" charset="0"/>
                        </a:rPr>
                        <a:t>Creaciòn del Modelo de datos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s-ES" sz="700" b="0" i="0" u="none" strike="noStrike">
                          <a:solidFill>
                            <a:srgbClr val="000000"/>
                          </a:solidFill>
                          <a:effectLst/>
                          <a:latin typeface="Calibri" panose="020F0502020204030204" pitchFamily="34" charset="0"/>
                        </a:rPr>
                        <a:t>Realizar el Documento de Diseño</a:t>
                      </a:r>
                      <a:br>
                        <a:rPr lang="es-ES" sz="700" b="0" i="0" u="none" strike="noStrike">
                          <a:solidFill>
                            <a:srgbClr val="000000"/>
                          </a:solidFill>
                          <a:effectLst/>
                          <a:latin typeface="Calibri" panose="020F0502020204030204" pitchFamily="34" charset="0"/>
                        </a:rPr>
                      </a:br>
                      <a:endParaRPr lang="es-ES" sz="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s-ES" sz="700" b="0" i="0" u="none" strike="noStrike">
                          <a:solidFill>
                            <a:srgbClr val="000000"/>
                          </a:solidFill>
                          <a:effectLst/>
                          <a:latin typeface="Calibri" panose="020F0502020204030204" pitchFamily="34" charset="0"/>
                        </a:rPr>
                        <a:t>En esta fase se definen los componenetes de software que se van a utilizar para el desarrollo de la aplicación web y aplicación móvil y se identifica la dependencia de componentes externos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700" b="0" i="0" u="none" strike="noStrike">
                          <a:solidFill>
                            <a:srgbClr val="000000"/>
                          </a:solidFill>
                          <a:effectLst/>
                          <a:latin typeface="Calibri" panose="020F0502020204030204" pitchFamily="34" charset="0"/>
                        </a:rPr>
                        <a:t>1. Diagrama UML</a:t>
                      </a:r>
                      <a:br>
                        <a:rPr lang="en-US" sz="700" b="0" i="0" u="none" strike="noStrike">
                          <a:solidFill>
                            <a:srgbClr val="000000"/>
                          </a:solidFill>
                          <a:effectLst/>
                          <a:latin typeface="Calibri" panose="020F0502020204030204" pitchFamily="34" charset="0"/>
                        </a:rPr>
                      </a:br>
                      <a:r>
                        <a:rPr lang="en-US" sz="700" b="0" i="0" u="none" strike="noStrike">
                          <a:solidFill>
                            <a:srgbClr val="000000"/>
                          </a:solidFill>
                          <a:effectLst/>
                          <a:latin typeface="Calibri" panose="020F0502020204030204" pitchFamily="34" charset="0"/>
                        </a:rPr>
                        <a:t>2. Documento con prototipo de vistas y módulos.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5988701"/>
                  </a:ext>
                </a:extLst>
              </a:tr>
              <a:tr h="351514">
                <a:tc>
                  <a:txBody>
                    <a:bodyPr/>
                    <a:lstStyle/>
                    <a:p>
                      <a:pPr algn="ctr" fontAlgn="ctr"/>
                      <a:r>
                        <a:rPr lang="en-US" sz="700" b="0" i="0" u="none" strike="noStrike">
                          <a:solidFill>
                            <a:srgbClr val="000000"/>
                          </a:solidFill>
                          <a:effectLst/>
                          <a:latin typeface="Calibri" panose="020F0502020204030204" pitchFamily="34" charset="0"/>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Diseño arquitectonico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pPr algn="ctr" fontAlgn="ctr"/>
                      <a:r>
                        <a:rPr lang="en-US" sz="7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761151"/>
                  </a:ext>
                </a:extLst>
              </a:tr>
              <a:tr h="485287">
                <a:tc>
                  <a:txBody>
                    <a:bodyPr/>
                    <a:lstStyle/>
                    <a:p>
                      <a:pPr algn="ctr" fontAlgn="ctr"/>
                      <a:r>
                        <a:rPr lang="en-US" sz="700" b="0" i="0" u="none" strike="noStrike">
                          <a:solidFill>
                            <a:srgbClr val="000000"/>
                          </a:solidFill>
                          <a:effectLst/>
                          <a:latin typeface="Calibri" panose="020F0502020204030204" pitchFamily="34" charset="0"/>
                        </a:rPr>
                        <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Diseño de muckaps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pPr algn="ctr" fontAlgn="ctr"/>
                      <a:r>
                        <a:rPr lang="en-US" sz="7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713839"/>
                  </a:ext>
                </a:extLst>
              </a:tr>
              <a:tr h="343872">
                <a:tc>
                  <a:txBody>
                    <a:bodyPr/>
                    <a:lstStyle/>
                    <a:p>
                      <a:pPr algn="ctr" fontAlgn="ctr"/>
                      <a:r>
                        <a:rPr lang="en-US" sz="700" b="0" i="0" u="none" strike="noStrike">
                          <a:solidFill>
                            <a:srgbClr val="000000"/>
                          </a:solidFill>
                          <a:effectLst/>
                          <a:latin typeface="Calibri" panose="020F0502020204030204" pitchFamily="34" charset="0"/>
                        </a:rPr>
                        <a:t>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0" i="0" u="none" strike="noStrike">
                          <a:solidFill>
                            <a:srgbClr val="000000"/>
                          </a:solidFill>
                          <a:effectLst/>
                          <a:latin typeface="Calibri" panose="020F0502020204030204" pitchFamily="34" charset="0"/>
                        </a:rPr>
                        <a:t>Desarrollo de la aplicaciòn web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700" b="0" i="0" u="none" strike="noStrike">
                          <a:solidFill>
                            <a:srgbClr val="000000"/>
                          </a:solidFill>
                          <a:effectLst/>
                          <a:latin typeface="Calibri" panose="020F0502020204030204" pitchFamily="34" charset="0"/>
                        </a:rPr>
                        <a:t>Desarrollar el Software</a:t>
                      </a:r>
                      <a:br>
                        <a:rPr lang="en-US" sz="700" b="0" i="0" u="none" strike="noStrike">
                          <a:solidFill>
                            <a:srgbClr val="000000"/>
                          </a:solidFill>
                          <a:effectLst/>
                          <a:latin typeface="Calibri" panose="020F0502020204030204" pitchFamily="34" charset="0"/>
                        </a:rPr>
                      </a:br>
                      <a:endParaRPr lang="en-US" sz="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ES" sz="700" b="0" i="0" u="none" strike="noStrike">
                          <a:solidFill>
                            <a:srgbClr val="000000"/>
                          </a:solidFill>
                          <a:effectLst/>
                          <a:latin typeface="Calibri" panose="020F0502020204030204" pitchFamily="34" charset="0"/>
                        </a:rPr>
                        <a:t>En esta fase se materializa la idea del proyecto en la programación de los módulos de la aplicación web y componentes de la aplicación móvil respectivamente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ES" sz="700" b="0" i="0" u="none" strike="noStrike">
                          <a:solidFill>
                            <a:srgbClr val="000000"/>
                          </a:solidFill>
                          <a:effectLst/>
                          <a:latin typeface="Calibri" panose="020F0502020204030204" pitchFamily="34" charset="0"/>
                        </a:rPr>
                        <a:t>1. Código fuente.</a:t>
                      </a:r>
                      <a:br>
                        <a:rPr lang="es-ES" sz="700" b="0" i="0" u="none" strike="noStrike">
                          <a:solidFill>
                            <a:srgbClr val="000000"/>
                          </a:solidFill>
                          <a:effectLst/>
                          <a:latin typeface="Calibri" panose="020F0502020204030204" pitchFamily="34" charset="0"/>
                        </a:rPr>
                      </a:br>
                      <a:r>
                        <a:rPr lang="es-ES" sz="700" b="0" i="0" u="none" strike="noStrike">
                          <a:solidFill>
                            <a:srgbClr val="000000"/>
                          </a:solidFill>
                          <a:effectLst/>
                          <a:latin typeface="Calibri" panose="020F0502020204030204" pitchFamily="34" charset="0"/>
                        </a:rPr>
                        <a:t>2. Archivo ejecutable de aplicación móvil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4942744"/>
                  </a:ext>
                </a:extLst>
              </a:tr>
              <a:tr h="497836">
                <a:tc>
                  <a:txBody>
                    <a:bodyPr/>
                    <a:lstStyle/>
                    <a:p>
                      <a:pPr algn="ctr" fontAlgn="ctr"/>
                      <a:r>
                        <a:rPr lang="en-US" sz="700" b="0" i="0" u="none" strike="noStrike">
                          <a:solidFill>
                            <a:srgbClr val="000000"/>
                          </a:solidFill>
                          <a:effectLst/>
                          <a:latin typeface="Calibri" panose="020F0502020204030204" pitchFamily="34" charset="0"/>
                        </a:rPr>
                        <a:t>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Desarrollo de aplicación móvil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pPr algn="ctr" fontAlgn="ctr"/>
                      <a:r>
                        <a:rPr lang="en-US" sz="700" b="0" i="0" u="none" strike="noStrike">
                          <a:solidFill>
                            <a:srgbClr val="000000"/>
                          </a:solidFill>
                          <a:effectLst/>
                          <a:latin typeface="Calibri" panose="020F0502020204030204"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2051245"/>
                  </a:ext>
                </a:extLst>
              </a:tr>
              <a:tr h="504345">
                <a:tc>
                  <a:txBody>
                    <a:bodyPr/>
                    <a:lstStyle/>
                    <a:p>
                      <a:pPr algn="ctr" fontAlgn="ctr"/>
                      <a:r>
                        <a:rPr lang="en-US" sz="700" b="0" i="0" u="none" strike="noStrike">
                          <a:solidFill>
                            <a:srgbClr val="000000"/>
                          </a:solidFill>
                          <a:effectLst/>
                          <a:latin typeface="Calibri" panose="020F0502020204030204" pitchFamily="34" charset="0"/>
                        </a:rPr>
                        <a: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0" i="0" u="none" strike="noStrike">
                          <a:solidFill>
                            <a:srgbClr val="000000"/>
                          </a:solidFill>
                          <a:effectLst/>
                          <a:latin typeface="Calibri" panose="020F0502020204030204" pitchFamily="34" charset="0"/>
                        </a:rPr>
                        <a:t>Definiciòn del alcance de las pruebas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s-ES" sz="700" b="0" i="0" u="none" strike="noStrike">
                          <a:solidFill>
                            <a:srgbClr val="000000"/>
                          </a:solidFill>
                          <a:effectLst/>
                          <a:latin typeface="Calibri" panose="020F0502020204030204" pitchFamily="34" charset="0"/>
                        </a:rPr>
                        <a:t>Desarrollar el Plan de Pruebas</a:t>
                      </a:r>
                      <a:br>
                        <a:rPr lang="es-ES" sz="700" b="0" i="0" u="none" strike="noStrike">
                          <a:solidFill>
                            <a:srgbClr val="000000"/>
                          </a:solidFill>
                          <a:effectLst/>
                          <a:latin typeface="Calibri" panose="020F0502020204030204" pitchFamily="34" charset="0"/>
                        </a:rPr>
                      </a:br>
                      <a:endParaRPr lang="es-ES" sz="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s-ES" sz="700" b="0" i="0" u="none" strike="noStrike">
                          <a:solidFill>
                            <a:srgbClr val="000000"/>
                          </a:solidFill>
                          <a:effectLst/>
                          <a:latin typeface="Calibri" panose="020F0502020204030204" pitchFamily="34" charset="0"/>
                        </a:rPr>
                        <a:t>En esta fase se  estructura y documenta la planificación de las pruebas del sistema a realizar, así como la estrategia a utilizar para su ejecución.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s-ES" sz="600" b="1" i="0" u="none" strike="noStrike">
                          <a:solidFill>
                            <a:srgbClr val="000000"/>
                          </a:solidFill>
                          <a:effectLst/>
                          <a:latin typeface="Arial" panose="020B0604020202020204" pitchFamily="34" charset="0"/>
                        </a:rPr>
                        <a:t>Documentos de:</a:t>
                      </a:r>
                      <a:br>
                        <a:rPr lang="es-ES" sz="600" b="0" i="0" u="none" strike="noStrike">
                          <a:solidFill>
                            <a:srgbClr val="000000"/>
                          </a:solidFill>
                          <a:effectLst/>
                          <a:latin typeface="Arial" panose="020B0604020202020204" pitchFamily="34" charset="0"/>
                        </a:rPr>
                      </a:br>
                      <a:r>
                        <a:rPr lang="es-ES" sz="600" b="0" i="0" u="none" strike="noStrike">
                          <a:solidFill>
                            <a:srgbClr val="000000"/>
                          </a:solidFill>
                          <a:effectLst/>
                          <a:latin typeface="Arial" panose="020B0604020202020204" pitchFamily="34" charset="0"/>
                        </a:rPr>
                        <a:t>1. Especificación del diseño de pruebas.</a:t>
                      </a:r>
                      <a:br>
                        <a:rPr lang="es-ES" sz="600" b="0" i="0" u="none" strike="noStrike">
                          <a:solidFill>
                            <a:srgbClr val="000000"/>
                          </a:solidFill>
                          <a:effectLst/>
                          <a:latin typeface="Arial" panose="020B0604020202020204" pitchFamily="34" charset="0"/>
                        </a:rPr>
                      </a:br>
                      <a:r>
                        <a:rPr lang="es-ES" sz="600" b="0" i="0" u="none" strike="noStrike">
                          <a:solidFill>
                            <a:srgbClr val="000000"/>
                          </a:solidFill>
                          <a:effectLst/>
                          <a:latin typeface="Arial" panose="020B0604020202020204" pitchFamily="34" charset="0"/>
                        </a:rPr>
                        <a:t>2. Especificación de casos de prueba.</a:t>
                      </a:r>
                      <a:br>
                        <a:rPr lang="es-ES" sz="600" b="0" i="0" u="none" strike="noStrike">
                          <a:solidFill>
                            <a:srgbClr val="000000"/>
                          </a:solidFill>
                          <a:effectLst/>
                          <a:latin typeface="Arial" panose="020B0604020202020204" pitchFamily="34" charset="0"/>
                        </a:rPr>
                      </a:br>
                      <a:r>
                        <a:rPr lang="es-ES" sz="600" b="0" i="0" u="none" strike="noStrike">
                          <a:solidFill>
                            <a:srgbClr val="000000"/>
                          </a:solidFill>
                          <a:effectLst/>
                          <a:latin typeface="Arial" panose="020B0604020202020204" pitchFamily="34" charset="0"/>
                        </a:rPr>
                        <a:t>3. Especificación del procedimiento de prueba.</a:t>
                      </a:r>
                      <a:br>
                        <a:rPr lang="es-ES" sz="600" b="0" i="0" u="none" strike="noStrike">
                          <a:solidFill>
                            <a:srgbClr val="000000"/>
                          </a:solidFill>
                          <a:effectLst/>
                          <a:latin typeface="Arial" panose="020B0604020202020204" pitchFamily="34" charset="0"/>
                        </a:rPr>
                      </a:br>
                      <a:r>
                        <a:rPr lang="es-ES" sz="600" b="0" i="0" u="none" strike="noStrike">
                          <a:solidFill>
                            <a:srgbClr val="000000"/>
                          </a:solidFill>
                          <a:effectLst/>
                          <a:latin typeface="Arial" panose="020B0604020202020204" pitchFamily="34" charset="0"/>
                        </a:rPr>
                        <a:t>4. Resumen del informe de prueba.</a:t>
                      </a:r>
                      <a:br>
                        <a:rPr lang="es-ES" sz="600" b="0" i="0" u="none" strike="noStrike">
                          <a:solidFill>
                            <a:srgbClr val="000000"/>
                          </a:solidFill>
                          <a:effectLst/>
                          <a:latin typeface="Arial" panose="020B0604020202020204" pitchFamily="34" charset="0"/>
                        </a:rPr>
                      </a:br>
                      <a:r>
                        <a:rPr lang="es-ES" sz="600" b="0" i="0" u="none" strike="noStrike">
                          <a:solidFill>
                            <a:srgbClr val="000000"/>
                          </a:solidFill>
                          <a:effectLst/>
                          <a:latin typeface="Arial" panose="020B0604020202020204" pitchFamily="34" charset="0"/>
                        </a:rPr>
                        <a:t>5. Los datos de entrada y salida de las distintas pruebas.</a:t>
                      </a:r>
                      <a:br>
                        <a:rPr lang="es-ES" sz="600" b="0" i="0" u="none" strike="noStrike">
                          <a:solidFill>
                            <a:srgbClr val="000000"/>
                          </a:solidFill>
                          <a:effectLst/>
                          <a:latin typeface="Arial" panose="020B0604020202020204" pitchFamily="34" charset="0"/>
                        </a:rPr>
                      </a:br>
                      <a:r>
                        <a:rPr lang="es-ES" sz="600" b="0" i="0" u="none" strike="noStrike">
                          <a:solidFill>
                            <a:srgbClr val="000000"/>
                          </a:solidFill>
                          <a:effectLst/>
                          <a:latin typeface="Arial" panose="020B0604020202020204" pitchFamily="34" charset="0"/>
                        </a:rPr>
                        <a:t>6. Logs de errores.</a:t>
                      </a:r>
                      <a:endParaRPr lang="es-ES" sz="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600" b="0" i="0" u="none" strike="noStrike">
                        <a:solidFill>
                          <a:srgbClr val="00000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FFFF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2008423"/>
                  </a:ext>
                </a:extLst>
              </a:tr>
              <a:tr h="366796">
                <a:tc>
                  <a:txBody>
                    <a:bodyPr/>
                    <a:lstStyle/>
                    <a:p>
                      <a:pPr algn="ctr" fontAlgn="ctr"/>
                      <a:r>
                        <a:rPr lang="en-US" sz="700" b="0" i="0" u="none" strike="noStrike">
                          <a:solidFill>
                            <a:srgbClr val="000000"/>
                          </a:solidFill>
                          <a:effectLst/>
                          <a:latin typeface="Calibri" panose="020F0502020204030204" pitchFamily="34" charset="0"/>
                        </a:rPr>
                        <a:t>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0" i="0" u="none" strike="noStrike">
                          <a:solidFill>
                            <a:srgbClr val="000000"/>
                          </a:solidFill>
                          <a:effectLst/>
                          <a:latin typeface="Calibri" panose="020F0502020204030204" pitchFamily="34" charset="0"/>
                        </a:rPr>
                        <a:t>Ejecuciòn de la pruebas de carga para la aplicaciòn movil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pPr algn="ctr" fontAlgn="ctr"/>
                      <a:r>
                        <a:rPr lang="en-US" sz="7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4923040"/>
                  </a:ext>
                </a:extLst>
              </a:tr>
              <a:tr h="596044">
                <a:tc>
                  <a:txBody>
                    <a:bodyPr/>
                    <a:lstStyle/>
                    <a:p>
                      <a:pPr algn="ctr" fontAlgn="ctr"/>
                      <a:r>
                        <a:rPr lang="en-US" sz="700" b="0" i="0" u="none" strike="noStrike">
                          <a:solidFill>
                            <a:srgbClr val="000000"/>
                          </a:solidFill>
                          <a:effectLst/>
                          <a:latin typeface="Calibri" panose="020F0502020204030204" pitchFamily="34" charset="0"/>
                        </a:rPr>
                        <a:t>J</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0" i="0" u="none" strike="noStrike">
                          <a:solidFill>
                            <a:srgbClr val="000000"/>
                          </a:solidFill>
                          <a:effectLst/>
                          <a:latin typeface="Calibri" panose="020F0502020204030204" pitchFamily="34" charset="0"/>
                        </a:rPr>
                        <a:t>Analisis de los resultados de las pruebas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pPr algn="ctr" fontAlgn="ctr"/>
                      <a:r>
                        <a:rPr lang="en-US" sz="7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618826"/>
                  </a:ext>
                </a:extLst>
              </a:tr>
              <a:tr h="290380">
                <a:tc>
                  <a:txBody>
                    <a:bodyPr/>
                    <a:lstStyle/>
                    <a:p>
                      <a:pPr algn="ctr" fontAlgn="ctr"/>
                      <a:r>
                        <a:rPr lang="en-US" sz="700" b="0" i="0" u="none" strike="noStrike">
                          <a:solidFill>
                            <a:srgbClr val="000000"/>
                          </a:solidFill>
                          <a:effectLst/>
                          <a:latin typeface="Calibri" panose="020F0502020204030204" pitchFamily="34" charset="0"/>
                        </a:rPr>
                        <a:t>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Elaboración manual de usuario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ES" sz="700" b="0" i="0" u="none" strike="noStrike">
                          <a:solidFill>
                            <a:srgbClr val="000000"/>
                          </a:solidFill>
                          <a:effectLst/>
                          <a:latin typeface="Calibri" panose="020F0502020204030204" pitchFamily="34" charset="0"/>
                        </a:rPr>
                        <a:t>Crear la documentaciòn del sistema</a:t>
                      </a:r>
                      <a:br>
                        <a:rPr lang="es-ES" sz="700" b="0" i="0" u="none" strike="noStrike">
                          <a:solidFill>
                            <a:srgbClr val="000000"/>
                          </a:solidFill>
                          <a:effectLst/>
                          <a:latin typeface="Calibri" panose="020F0502020204030204" pitchFamily="34" charset="0"/>
                        </a:rPr>
                      </a:br>
                      <a:endParaRPr lang="es-ES" sz="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ES" sz="700" b="0" i="0" u="none" strike="noStrike">
                          <a:solidFill>
                            <a:srgbClr val="000000"/>
                          </a:solidFill>
                          <a:effectLst/>
                          <a:latin typeface="Calibri" panose="020F0502020204030204" pitchFamily="34" charset="0"/>
                        </a:rPr>
                        <a:t>En esta etapa se realiza la documentación tanto a nivel de usuario final como la documentación técnica de las herramientas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ES" sz="700" b="0" i="0" u="none" strike="noStrike">
                          <a:solidFill>
                            <a:srgbClr val="000000"/>
                          </a:solidFill>
                          <a:effectLst/>
                          <a:latin typeface="Calibri" panose="020F0502020204030204" pitchFamily="34" charset="0"/>
                        </a:rPr>
                        <a:t>1. Manual Usuario.</a:t>
                      </a:r>
                      <a:br>
                        <a:rPr lang="es-ES" sz="700" b="0" i="0" u="none" strike="noStrike">
                          <a:solidFill>
                            <a:srgbClr val="000000"/>
                          </a:solidFill>
                          <a:effectLst/>
                          <a:latin typeface="Calibri" panose="020F0502020204030204" pitchFamily="34" charset="0"/>
                        </a:rPr>
                      </a:br>
                      <a:r>
                        <a:rPr lang="es-ES" sz="700" b="0" i="0" u="none" strike="noStrike">
                          <a:solidFill>
                            <a:srgbClr val="000000"/>
                          </a:solidFill>
                          <a:effectLst/>
                          <a:latin typeface="Calibri" panose="020F0502020204030204" pitchFamily="34" charset="0"/>
                        </a:rPr>
                        <a:t>2. Diccionario de Datos.</a:t>
                      </a:r>
                      <a:br>
                        <a:rPr lang="es-ES" sz="700" b="0" i="0" u="none" strike="noStrike">
                          <a:solidFill>
                            <a:srgbClr val="000000"/>
                          </a:solidFill>
                          <a:effectLst/>
                          <a:latin typeface="Calibri" panose="020F0502020204030204" pitchFamily="34" charset="0"/>
                        </a:rPr>
                      </a:br>
                      <a:r>
                        <a:rPr lang="es-ES" sz="700" b="0" i="0" u="none" strike="noStrike">
                          <a:solidFill>
                            <a:srgbClr val="000000"/>
                          </a:solidFill>
                          <a:effectLst/>
                          <a:latin typeface="Calibri" panose="020F0502020204030204" pitchFamily="34" charset="0"/>
                        </a:rPr>
                        <a:t>3. Modulos y componentes del sistema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8969990"/>
                  </a:ext>
                </a:extLst>
              </a:tr>
              <a:tr h="411042">
                <a:tc>
                  <a:txBody>
                    <a:bodyPr/>
                    <a:lstStyle/>
                    <a:p>
                      <a:pPr algn="ctr" fontAlgn="ctr"/>
                      <a:r>
                        <a:rPr lang="en-US" sz="700" b="0" i="0" u="none" strike="noStrike">
                          <a:solidFill>
                            <a:srgbClr val="000000"/>
                          </a:solidFill>
                          <a:effectLst/>
                          <a:latin typeface="Calibri" panose="020F0502020204030204" pitchFamily="34" charset="0"/>
                        </a:rPr>
                        <a:t>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Elaboración manual de técnico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pPr algn="ctr" fontAlgn="ctr"/>
                      <a:r>
                        <a:rPr lang="en-US" sz="700" b="0" i="0" u="none" strike="noStrike">
                          <a:solidFill>
                            <a:srgbClr val="000000"/>
                          </a:solidFill>
                          <a:effectLst/>
                          <a:latin typeface="Calibri" panose="020F0502020204030204"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7389673"/>
                  </a:ext>
                </a:extLst>
              </a:tr>
              <a:tr h="290380">
                <a:tc>
                  <a:txBody>
                    <a:bodyPr/>
                    <a:lstStyle/>
                    <a:p>
                      <a:pPr algn="ctr" fontAlgn="b"/>
                      <a:r>
                        <a:rPr lang="en-US" sz="700" b="0" i="0" u="none" strike="noStrike">
                          <a:solidFill>
                            <a:srgbClr val="000000"/>
                          </a:solidFill>
                          <a:effectLst/>
                          <a:latin typeface="Calibri" panose="020F0502020204030204" pitchFamily="34" charset="0"/>
                        </a:rPr>
                        <a:t>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 sz="700" b="0" i="0" u="none" strike="noStrike">
                          <a:solidFill>
                            <a:srgbClr val="000000"/>
                          </a:solidFill>
                          <a:effectLst/>
                          <a:latin typeface="Calibri" panose="020F0502020204030204" pitchFamily="34" charset="0"/>
                        </a:rPr>
                        <a:t>Apropiación de  la  aplicación web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ES" sz="700" b="0" i="0" u="none" strike="noStrike">
                          <a:solidFill>
                            <a:srgbClr val="000000"/>
                          </a:solidFill>
                          <a:effectLst/>
                          <a:latin typeface="Calibri" panose="020F0502020204030204" pitchFamily="34" charset="0"/>
                        </a:rPr>
                        <a:t>Capacitar en el manejo del sistema</a:t>
                      </a:r>
                      <a:br>
                        <a:rPr lang="es-ES" sz="700" b="0" i="0" u="none" strike="noStrike">
                          <a:solidFill>
                            <a:srgbClr val="000000"/>
                          </a:solidFill>
                          <a:effectLst/>
                          <a:latin typeface="Calibri" panose="020F0502020204030204" pitchFamily="34" charset="0"/>
                        </a:rPr>
                      </a:br>
                      <a:endParaRPr lang="es-ES" sz="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s-ES" sz="700" b="0" i="0" u="none" strike="noStrike">
                          <a:solidFill>
                            <a:srgbClr val="000000"/>
                          </a:solidFill>
                          <a:effectLst/>
                          <a:latin typeface="Calibri" panose="020F0502020204030204" pitchFamily="34" charset="0"/>
                        </a:rPr>
                        <a:t>En esta fase se coloca en marcha la ejecución de las aplicaciones web y móvil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 Actas de capacitaciòn</a:t>
                      </a:r>
                      <a:br>
                        <a:rPr lang="en-US" sz="700" b="0" i="0" u="none" strike="noStrike">
                          <a:solidFill>
                            <a:srgbClr val="000000"/>
                          </a:solidFill>
                          <a:effectLst/>
                          <a:latin typeface="Calibri" panose="020F0502020204030204" pitchFamily="34" charset="0"/>
                        </a:rPr>
                      </a:br>
                      <a:endParaRPr lang="en-US" sz="7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2053362"/>
                  </a:ext>
                </a:extLst>
              </a:tr>
              <a:tr h="366796">
                <a:tc>
                  <a:txBody>
                    <a:bodyPr/>
                    <a:lstStyle/>
                    <a:p>
                      <a:pPr algn="ctr" fontAlgn="ctr"/>
                      <a:r>
                        <a:rPr lang="en-US" sz="700" b="0" i="0" u="none" strike="noStrike">
                          <a:solidFill>
                            <a:srgbClr val="000000"/>
                          </a:solidFill>
                          <a:effectLst/>
                          <a:latin typeface="Calibri" panose="020F0502020204030204" pitchFamily="34" charset="0"/>
                        </a:rPr>
                        <a:t>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700" b="0" i="0" u="none" strike="noStrike">
                          <a:solidFill>
                            <a:srgbClr val="000000"/>
                          </a:solidFill>
                          <a:effectLst/>
                          <a:latin typeface="Calibri" panose="020F0502020204030204" pitchFamily="34" charset="0"/>
                        </a:rPr>
                        <a:t>Aplopiación de la aplicación móvil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s-CO"/>
                    </a:p>
                  </a:txBody>
                  <a:tcPr/>
                </a:tc>
                <a:tc vMerge="1">
                  <a:txBody>
                    <a:bodyPr/>
                    <a:lstStyle/>
                    <a:p>
                      <a:endParaRPr lang="es-CO"/>
                    </a:p>
                  </a:txBody>
                  <a:tcPr/>
                </a:tc>
                <a:tc>
                  <a:txBody>
                    <a:bodyPr/>
                    <a:lstStyle/>
                    <a:p>
                      <a:pPr algn="ctr" fontAlgn="ctr"/>
                      <a:r>
                        <a:rPr lang="en-US" sz="700" b="0" i="0" u="none" strike="noStrike">
                          <a:solidFill>
                            <a:srgbClr val="000000"/>
                          </a:solidFill>
                          <a:effectLst/>
                          <a:latin typeface="Docs-Calibri"/>
                        </a:rPr>
                        <a:t>2. Reuniones de socializacion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7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7211267"/>
                  </a:ext>
                </a:extLst>
              </a:tr>
            </a:tbl>
          </a:graphicData>
        </a:graphic>
      </p:graphicFrame>
    </p:spTree>
    <p:extLst>
      <p:ext uri="{BB962C8B-B14F-4D97-AF65-F5344CB8AC3E}">
        <p14:creationId xmlns:p14="http://schemas.microsoft.com/office/powerpoint/2010/main" val="3913047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80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CO" dirty="0"/>
          </a:p>
        </p:txBody>
      </p:sp>
      <p:pic>
        <p:nvPicPr>
          <p:cNvPr id="6" name="Picture 5">
            <a:extLst>
              <a:ext uri="{FF2B5EF4-FFF2-40B4-BE49-F238E27FC236}">
                <a16:creationId xmlns:a16="http://schemas.microsoft.com/office/drawing/2014/main" id="{CAD432D6-D543-7BCE-94EB-C3520DF36413}"/>
              </a:ext>
            </a:extLst>
          </p:cNvPr>
          <p:cNvPicPr>
            <a:picLocks noChangeAspect="1"/>
          </p:cNvPicPr>
          <p:nvPr/>
        </p:nvPicPr>
        <p:blipFill>
          <a:blip r:embed="rId3"/>
          <a:stretch>
            <a:fillRect/>
          </a:stretch>
        </p:blipFill>
        <p:spPr>
          <a:xfrm>
            <a:off x="-667109" y="79062"/>
            <a:ext cx="12476671" cy="1624671"/>
          </a:xfrm>
          <a:prstGeom prst="rect">
            <a:avLst/>
          </a:prstGeom>
        </p:spPr>
      </p:pic>
      <p:pic>
        <p:nvPicPr>
          <p:cNvPr id="10" name="Picture 9">
            <a:extLst>
              <a:ext uri="{FF2B5EF4-FFF2-40B4-BE49-F238E27FC236}">
                <a16:creationId xmlns:a16="http://schemas.microsoft.com/office/drawing/2014/main" id="{7EFD6864-18C9-3F08-1A62-AFAC5B89A01B}"/>
              </a:ext>
            </a:extLst>
          </p:cNvPr>
          <p:cNvPicPr>
            <a:picLocks noChangeAspect="1"/>
          </p:cNvPicPr>
          <p:nvPr/>
        </p:nvPicPr>
        <p:blipFill>
          <a:blip r:embed="rId4"/>
          <a:stretch>
            <a:fillRect/>
          </a:stretch>
        </p:blipFill>
        <p:spPr>
          <a:xfrm>
            <a:off x="511834" y="1441719"/>
            <a:ext cx="11542143" cy="4837203"/>
          </a:xfrm>
          <a:prstGeom prst="rect">
            <a:avLst/>
          </a:prstGeom>
        </p:spPr>
      </p:pic>
    </p:spTree>
    <p:extLst>
      <p:ext uri="{BB962C8B-B14F-4D97-AF65-F5344CB8AC3E}">
        <p14:creationId xmlns:p14="http://schemas.microsoft.com/office/powerpoint/2010/main" val="357917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p:cNvSpPr>
            <a:spLocks noGrp="1"/>
          </p:cNvSpPr>
          <p:nvPr>
            <p:ph type="title"/>
          </p:nvPr>
        </p:nvSpPr>
        <p:spPr>
          <a:xfrm>
            <a:off x="994954" y="129993"/>
            <a:ext cx="10515600" cy="1325563"/>
          </a:xfrm>
        </p:spPr>
        <p:txBody>
          <a:bodyPr/>
          <a:lstStyle/>
          <a:p>
            <a:pPr algn="ctr"/>
            <a:r>
              <a:rPr lang="es-CO" dirty="0"/>
              <a:t>Calidad necesaria</a:t>
            </a:r>
          </a:p>
        </p:txBody>
      </p:sp>
      <p:sp>
        <p:nvSpPr>
          <p:cNvPr id="2" name="Marcador de contenido 1"/>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CO" dirty="0"/>
          </a:p>
        </p:txBody>
      </p:sp>
      <p:graphicFrame>
        <p:nvGraphicFramePr>
          <p:cNvPr id="7" name="Tabla 6"/>
          <p:cNvGraphicFramePr>
            <a:graphicFrameLocks noGrp="1"/>
          </p:cNvGraphicFramePr>
          <p:nvPr/>
        </p:nvGraphicFramePr>
        <p:xfrm>
          <a:off x="1705535" y="1455556"/>
          <a:ext cx="8272054" cy="4878223"/>
        </p:xfrm>
        <a:graphic>
          <a:graphicData uri="http://schemas.openxmlformats.org/drawingml/2006/table">
            <a:tbl>
              <a:tblPr/>
              <a:tblGrid>
                <a:gridCol w="2853859">
                  <a:extLst>
                    <a:ext uri="{9D8B030D-6E8A-4147-A177-3AD203B41FA5}">
                      <a16:colId xmlns:a16="http://schemas.microsoft.com/office/drawing/2014/main" val="1466897729"/>
                    </a:ext>
                  </a:extLst>
                </a:gridCol>
                <a:gridCol w="2660844">
                  <a:extLst>
                    <a:ext uri="{9D8B030D-6E8A-4147-A177-3AD203B41FA5}">
                      <a16:colId xmlns:a16="http://schemas.microsoft.com/office/drawing/2014/main" val="2693376303"/>
                    </a:ext>
                  </a:extLst>
                </a:gridCol>
                <a:gridCol w="2757351">
                  <a:extLst>
                    <a:ext uri="{9D8B030D-6E8A-4147-A177-3AD203B41FA5}">
                      <a16:colId xmlns:a16="http://schemas.microsoft.com/office/drawing/2014/main" val="3468535672"/>
                    </a:ext>
                  </a:extLst>
                </a:gridCol>
              </a:tblGrid>
              <a:tr h="362103">
                <a:tc>
                  <a:txBody>
                    <a:bodyPr/>
                    <a:lstStyle/>
                    <a:p>
                      <a:pPr rtl="0" fontAlgn="t">
                        <a:spcBef>
                          <a:spcPts val="1200"/>
                        </a:spcBef>
                        <a:spcAft>
                          <a:spcPts val="700"/>
                        </a:spcAft>
                      </a:pPr>
                      <a:r>
                        <a:rPr lang="es-CO" sz="1400" b="1" i="0" u="none" strike="noStrike" noProof="0" dirty="0">
                          <a:solidFill>
                            <a:srgbClr val="1F1F1F"/>
                          </a:solidFill>
                          <a:effectLst/>
                          <a:latin typeface="Arial"/>
                        </a:rPr>
                        <a:t>Requisito funcional</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Criterios de aceptación</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Niveles de calidad</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713103"/>
                  </a:ext>
                </a:extLst>
              </a:tr>
              <a:tr h="4422407">
                <a:tc>
                  <a:txBody>
                    <a:bodyPr/>
                    <a:lstStyle/>
                    <a:p>
                      <a:pPr rtl="0" fontAlgn="t">
                        <a:spcBef>
                          <a:spcPts val="1200"/>
                        </a:spcBef>
                        <a:spcAft>
                          <a:spcPts val="0"/>
                        </a:spcAft>
                      </a:pPr>
                      <a:r>
                        <a:rPr lang="es-CO" sz="1600" b="0" i="0" u="none" strike="noStrike" noProof="0" dirty="0">
                          <a:solidFill>
                            <a:srgbClr val="000000"/>
                          </a:solidFill>
                          <a:effectLst/>
                          <a:latin typeface="Arial"/>
                        </a:rPr>
                        <a:t>El sistema debe permitir el inicio de sesión a los usuarios(cliente, operador, administrador), se requiere usuario y contraseña.</a:t>
                      </a:r>
                      <a:endParaRPr lang="es-CO" sz="16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0" i="0" u="none" strike="noStrike" noProof="0" dirty="0">
                          <a:solidFill>
                            <a:srgbClr val="1F1F1F"/>
                          </a:solidFill>
                          <a:effectLst/>
                          <a:latin typeface="Arial"/>
                        </a:rPr>
                        <a:t>Los usuarios deben poder crear cuentas con una dirección de correo electrónico y una contraseña.</a:t>
                      </a:r>
                    </a:p>
                    <a:p>
                      <a:pPr rtl="0" fontAlgn="base">
                        <a:spcBef>
                          <a:spcPts val="0"/>
                        </a:spcBef>
                        <a:spcAft>
                          <a:spcPts val="0"/>
                        </a:spcAft>
                        <a:buFont typeface="Arial" panose="020B0604020202020204" pitchFamily="34" charset="0"/>
                        <a:buChar char="•"/>
                      </a:pPr>
                      <a:r>
                        <a:rPr lang="es-CO" sz="1600" b="0" i="0" u="none" strike="noStrike" noProof="0" dirty="0">
                          <a:solidFill>
                            <a:srgbClr val="1F1F1F"/>
                          </a:solidFill>
                          <a:effectLst/>
                          <a:latin typeface="Arial"/>
                        </a:rPr>
                        <a:t>Las cuentas deben ser únicas.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1" i="0" u="none" strike="noStrike" noProof="0" dirty="0">
                          <a:solidFill>
                            <a:srgbClr val="1F1F1F"/>
                          </a:solidFill>
                          <a:effectLst/>
                          <a:latin typeface="Arial"/>
                        </a:rPr>
                        <a:t>Mínimo:</a:t>
                      </a:r>
                      <a:r>
                        <a:rPr lang="es-CO" sz="1600" b="0" i="0" u="none" strike="noStrike" noProof="0" dirty="0">
                          <a:solidFill>
                            <a:srgbClr val="1F1F1F"/>
                          </a:solidFill>
                          <a:effectLst/>
                          <a:latin typeface="Arial"/>
                        </a:rPr>
                        <a:t> Los usuarios deben poder crear cuentas con éxito.</a:t>
                      </a:r>
                      <a:br>
                        <a:rPr lang="es-CO" sz="1600" b="0" i="0" u="none" strike="noStrike" noProof="0" dirty="0">
                          <a:solidFill>
                            <a:srgbClr val="1F1F1F"/>
                          </a:solidFill>
                          <a:effectLst/>
                          <a:latin typeface="Arial"/>
                        </a:rPr>
                      </a:br>
                      <a:r>
                        <a:rPr lang="es-CO" sz="1600" b="0" i="0" u="none" strike="noStrike" noProof="0" dirty="0">
                          <a:solidFill>
                            <a:srgbClr val="1F1F1F"/>
                          </a:solidFill>
                          <a:effectLst/>
                          <a:latin typeface="Arial"/>
                        </a:rPr>
                        <a:t>Las cuentas deben ser únicas y estar protegidas por contraseña.    Deben existir 3 roles, cliente, operador y administrador.</a:t>
                      </a:r>
                      <a:endParaRPr lang="es-CO" sz="1600" b="0" i="0" u="none" strike="noStrike" noProof="0" dirty="0">
                        <a:solidFill>
                          <a:srgbClr val="000000"/>
                        </a:solidFill>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1F1F1F"/>
                          </a:solidFill>
                          <a:effectLst/>
                          <a:latin typeface="Arial"/>
                        </a:rPr>
                        <a:t>Deseable:</a:t>
                      </a:r>
                      <a:r>
                        <a:rPr lang="es-CO" sz="1600" b="0" i="0" u="none" strike="noStrike" noProof="0" dirty="0">
                          <a:solidFill>
                            <a:srgbClr val="1F1F1F"/>
                          </a:solidFill>
                          <a:effectLst/>
                          <a:latin typeface="Arial"/>
                        </a:rPr>
                        <a:t> El sistema debe permitir al usuario recuperar su contraseña vía correo.</a:t>
                      </a:r>
                      <a:br>
                        <a:rPr lang="es-CO" sz="1600" b="0" i="0" u="none" strike="noStrike" noProof="0" dirty="0">
                          <a:solidFill>
                            <a:srgbClr val="1F1F1F"/>
                          </a:solidFill>
                          <a:effectLst/>
                          <a:latin typeface="Arial"/>
                        </a:rPr>
                      </a:br>
                      <a:r>
                        <a:rPr lang="es-CO" sz="1600" b="0" i="0" u="none" strike="noStrike" noProof="0" dirty="0">
                          <a:solidFill>
                            <a:srgbClr val="1F1F1F"/>
                          </a:solidFill>
                          <a:effectLst/>
                          <a:latin typeface="Arial"/>
                        </a:rPr>
                        <a:t>Las contraseñas deben estar protegidas por mecanismos de seguridad como </a:t>
                      </a:r>
                      <a:r>
                        <a:rPr lang="es-CO" sz="1600" b="0" i="0" u="none" strike="noStrike" noProof="0" dirty="0" err="1">
                          <a:solidFill>
                            <a:srgbClr val="1F1F1F"/>
                          </a:solidFill>
                          <a:effectLst/>
                          <a:latin typeface="Arial"/>
                        </a:rPr>
                        <a:t>salting</a:t>
                      </a:r>
                      <a:r>
                        <a:rPr lang="es-CO" sz="1600" b="0" i="0" u="none" strike="noStrike" noProof="0" dirty="0">
                          <a:solidFill>
                            <a:srgbClr val="1F1F1F"/>
                          </a:solidFill>
                          <a:effectLst/>
                          <a:latin typeface="Arial"/>
                        </a:rPr>
                        <a:t>. </a:t>
                      </a:r>
                      <a:endParaRPr lang="es-CO" sz="1600" b="0" i="0" u="none" strike="noStrike" noProof="0" dirty="0">
                        <a:solidFill>
                          <a:srgbClr val="000000"/>
                        </a:solidFill>
                        <a:effectLst/>
                        <a:latin typeface="Arial"/>
                      </a:endParaRPr>
                    </a:p>
                    <a:p>
                      <a:pPr rtl="0" fontAlgn="base">
                        <a:spcBef>
                          <a:spcPts val="0"/>
                        </a:spcBef>
                        <a:spcAft>
                          <a:spcPts val="1200"/>
                        </a:spcAft>
                        <a:buFont typeface="Arial" panose="020B0604020202020204" pitchFamily="34" charset="0"/>
                        <a:buChar char="•"/>
                      </a:pPr>
                      <a:r>
                        <a:rPr lang="es-CO" sz="1600" b="1" i="0" u="none" strike="noStrike" noProof="0" dirty="0">
                          <a:solidFill>
                            <a:srgbClr val="1F1F1F"/>
                          </a:solidFill>
                          <a:effectLst/>
                          <a:latin typeface="Arial"/>
                        </a:rPr>
                        <a:t>Óptimo: </a:t>
                      </a:r>
                      <a:r>
                        <a:rPr lang="es-CO" sz="1600" b="0" i="0" u="none" strike="noStrike" noProof="0" dirty="0">
                          <a:solidFill>
                            <a:srgbClr val="1F1F1F"/>
                          </a:solidFill>
                          <a:effectLst/>
                          <a:latin typeface="Arial"/>
                        </a:rPr>
                        <a:t>Además de los anteriores niveles, el correo del usuario debe ser verificado.</a:t>
                      </a:r>
                      <a:endParaRPr lang="es-CO" sz="1600" b="0" i="0" u="none" strike="noStrike" noProof="0" dirty="0">
                        <a:solidFill>
                          <a:srgbClr val="000000"/>
                        </a:solidFill>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179307"/>
                  </a:ext>
                </a:extLst>
              </a:tr>
            </a:tbl>
          </a:graphicData>
        </a:graphic>
      </p:graphicFrame>
    </p:spTree>
    <p:extLst>
      <p:ext uri="{BB962C8B-B14F-4D97-AF65-F5344CB8AC3E}">
        <p14:creationId xmlns:p14="http://schemas.microsoft.com/office/powerpoint/2010/main" val="2387568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p:cNvSpPr>
            <a:spLocks noGrp="1"/>
          </p:cNvSpPr>
          <p:nvPr>
            <p:ph type="title"/>
          </p:nvPr>
        </p:nvSpPr>
        <p:spPr>
          <a:xfrm>
            <a:off x="994954" y="129993"/>
            <a:ext cx="10515600" cy="1325563"/>
          </a:xfrm>
        </p:spPr>
        <p:txBody>
          <a:bodyPr/>
          <a:lstStyle/>
          <a:p>
            <a:pPr algn="ctr"/>
            <a:r>
              <a:rPr lang="es-CO" dirty="0"/>
              <a:t>Calidad necesaria</a:t>
            </a:r>
          </a:p>
        </p:txBody>
      </p:sp>
      <p:sp>
        <p:nvSpPr>
          <p:cNvPr id="2" name="Marcador de contenido 1"/>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CO" dirty="0"/>
          </a:p>
        </p:txBody>
      </p:sp>
      <p:graphicFrame>
        <p:nvGraphicFramePr>
          <p:cNvPr id="7" name="Tabla 6"/>
          <p:cNvGraphicFramePr>
            <a:graphicFrameLocks noGrp="1"/>
          </p:cNvGraphicFramePr>
          <p:nvPr>
            <p:extLst>
              <p:ext uri="{D42A27DB-BD31-4B8C-83A1-F6EECF244321}">
                <p14:modId xmlns:p14="http://schemas.microsoft.com/office/powerpoint/2010/main" val="1154232974"/>
              </p:ext>
            </p:extLst>
          </p:nvPr>
        </p:nvGraphicFramePr>
        <p:xfrm>
          <a:off x="1705535" y="1455556"/>
          <a:ext cx="8272054" cy="5274463"/>
        </p:xfrm>
        <a:graphic>
          <a:graphicData uri="http://schemas.openxmlformats.org/drawingml/2006/table">
            <a:tbl>
              <a:tblPr/>
              <a:tblGrid>
                <a:gridCol w="2853859">
                  <a:extLst>
                    <a:ext uri="{9D8B030D-6E8A-4147-A177-3AD203B41FA5}">
                      <a16:colId xmlns:a16="http://schemas.microsoft.com/office/drawing/2014/main" val="1466897729"/>
                    </a:ext>
                  </a:extLst>
                </a:gridCol>
                <a:gridCol w="2660844">
                  <a:extLst>
                    <a:ext uri="{9D8B030D-6E8A-4147-A177-3AD203B41FA5}">
                      <a16:colId xmlns:a16="http://schemas.microsoft.com/office/drawing/2014/main" val="2693376303"/>
                    </a:ext>
                  </a:extLst>
                </a:gridCol>
                <a:gridCol w="2757351">
                  <a:extLst>
                    <a:ext uri="{9D8B030D-6E8A-4147-A177-3AD203B41FA5}">
                      <a16:colId xmlns:a16="http://schemas.microsoft.com/office/drawing/2014/main" val="3468535672"/>
                    </a:ext>
                  </a:extLst>
                </a:gridCol>
              </a:tblGrid>
              <a:tr h="362103">
                <a:tc>
                  <a:txBody>
                    <a:bodyPr/>
                    <a:lstStyle/>
                    <a:p>
                      <a:pPr rtl="0" fontAlgn="t">
                        <a:spcBef>
                          <a:spcPts val="1200"/>
                        </a:spcBef>
                        <a:spcAft>
                          <a:spcPts val="700"/>
                        </a:spcAft>
                      </a:pPr>
                      <a:r>
                        <a:rPr lang="es-CO" sz="1400" b="1" i="0" u="none" strike="noStrike" noProof="0" dirty="0">
                          <a:solidFill>
                            <a:srgbClr val="1F1F1F"/>
                          </a:solidFill>
                          <a:effectLst/>
                          <a:latin typeface="Arial"/>
                        </a:rPr>
                        <a:t>Requisito funcional</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Criterios de aceptación</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Niveles de calidad</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713103"/>
                  </a:ext>
                </a:extLst>
              </a:tr>
              <a:tr h="4422407">
                <a:tc>
                  <a:txBody>
                    <a:bodyPr/>
                    <a:lstStyle/>
                    <a:p>
                      <a:pPr rtl="0" fontAlgn="t">
                        <a:spcBef>
                          <a:spcPts val="0"/>
                        </a:spcBef>
                        <a:spcAft>
                          <a:spcPts val="0"/>
                        </a:spcAft>
                      </a:pPr>
                      <a:r>
                        <a:rPr lang="es-CO" sz="1600" b="0" i="0" u="none" strike="noStrike" noProof="0" dirty="0">
                          <a:solidFill>
                            <a:srgbClr val="1F1F1F"/>
                          </a:solidFill>
                          <a:effectLst/>
                          <a:latin typeface="Arial"/>
                        </a:rPr>
                        <a:t>El sistema debe permitir al administrador gestionar los tipos de servicios de parqueo que ofrece (horas, diario, mensual) y poder asignarle las tarifas a cada uno de ellos de acuerdo al tipo de vehículo y servicio prestado.</a:t>
                      </a:r>
                      <a:endParaRPr lang="es-CO" sz="16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0" i="0" u="none" strike="noStrike" noProof="0" dirty="0">
                          <a:solidFill>
                            <a:srgbClr val="1F1F1F"/>
                          </a:solidFill>
                          <a:effectLst/>
                          <a:latin typeface="Arial"/>
                        </a:rPr>
                        <a:t>El administrador debe poder gestionar los tipos de servicios de parqueo</a:t>
                      </a:r>
                    </a:p>
                    <a:p>
                      <a:pPr rtl="0" fontAlgn="base">
                        <a:spcBef>
                          <a:spcPts val="0"/>
                        </a:spcBef>
                        <a:spcAft>
                          <a:spcPts val="0"/>
                        </a:spcAft>
                        <a:buFont typeface="Arial" panose="020B0604020202020204" pitchFamily="34" charset="0"/>
                        <a:buChar char="•"/>
                      </a:pPr>
                      <a:r>
                        <a:rPr lang="es-CO" sz="1600" b="0" i="0" u="none" strike="noStrike" noProof="0" dirty="0">
                          <a:solidFill>
                            <a:srgbClr val="1F1F1F"/>
                          </a:solidFill>
                          <a:effectLst/>
                          <a:latin typeface="Arial"/>
                        </a:rPr>
                        <a:t>Debe poder crear nuevos tipos de servicio y registrar sus tarifas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1" i="0" u="none" strike="noStrike" noProof="0" dirty="0">
                          <a:solidFill>
                            <a:srgbClr val="1F1F1F"/>
                          </a:solidFill>
                          <a:effectLst/>
                          <a:latin typeface="Arial"/>
                        </a:rPr>
                        <a:t> Mínimo: </a:t>
                      </a:r>
                      <a:r>
                        <a:rPr lang="es-CO" sz="1600" b="0" i="0" u="none" strike="noStrike" noProof="0" dirty="0">
                          <a:solidFill>
                            <a:srgbClr val="1F1F1F"/>
                          </a:solidFill>
                          <a:effectLst/>
                          <a:latin typeface="Arial"/>
                        </a:rPr>
                        <a:t>El administrador debe poder gestionar los tipos de servicio de parqueo.</a:t>
                      </a:r>
                      <a:endParaRPr lang="es-CO" sz="1600" b="1" i="0" u="none" strike="noStrike" noProof="0" dirty="0">
                        <a:solidFill>
                          <a:srgbClr val="1F1F1F"/>
                        </a:solidFill>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1F1F1F"/>
                          </a:solidFill>
                          <a:effectLst/>
                          <a:latin typeface="Arial"/>
                        </a:rPr>
                        <a:t> Deseable: </a:t>
                      </a:r>
                      <a:r>
                        <a:rPr lang="es-CO" sz="1600" b="0" i="0" u="none" strike="noStrike" noProof="0" dirty="0">
                          <a:solidFill>
                            <a:srgbClr val="1F1F1F"/>
                          </a:solidFill>
                          <a:effectLst/>
                          <a:latin typeface="Arial"/>
                        </a:rPr>
                        <a:t>El sistema además debe permitir la gestión  de tipos de servicio mediante una interfaz intuitiva y amigable para el usuario</a:t>
                      </a:r>
                      <a:endParaRPr lang="es-CO" sz="1600" b="1" i="0" u="none" strike="noStrike" noProof="0" dirty="0">
                        <a:solidFill>
                          <a:srgbClr val="1F1F1F"/>
                        </a:solidFill>
                        <a:effectLst/>
                        <a:latin typeface="Arial"/>
                      </a:endParaRPr>
                    </a:p>
                    <a:p>
                      <a:pPr rtl="0" fontAlgn="base">
                        <a:spcBef>
                          <a:spcPts val="0"/>
                        </a:spcBef>
                        <a:spcAft>
                          <a:spcPts val="1200"/>
                        </a:spcAft>
                        <a:buFont typeface="Arial" panose="020B0604020202020204" pitchFamily="34" charset="0"/>
                        <a:buChar char="•"/>
                      </a:pPr>
                      <a:r>
                        <a:rPr lang="es-CO" sz="1600" b="1" i="0" u="none" strike="noStrike" noProof="0" dirty="0">
                          <a:solidFill>
                            <a:srgbClr val="1F1F1F"/>
                          </a:solidFill>
                          <a:effectLst/>
                          <a:latin typeface="Arial"/>
                        </a:rPr>
                        <a:t> Óptimo: </a:t>
                      </a:r>
                      <a:r>
                        <a:rPr lang="es-CO" sz="1600" b="0" i="0" u="none" strike="noStrike" noProof="0" dirty="0">
                          <a:solidFill>
                            <a:srgbClr val="1F1F1F"/>
                          </a:solidFill>
                          <a:effectLst/>
                          <a:latin typeface="Arial"/>
                        </a:rPr>
                        <a:t>Además de los niveles anteriores el sistema debe llevar a cabo la auditoría de los cambios en las tarifas y tipos de servicio. Debe notificar al administrador de los cambios realizados</a:t>
                      </a:r>
                      <a:endParaRPr lang="es-CO" sz="1600" b="1" i="0" u="none" strike="noStrike" noProof="0" dirty="0">
                        <a:solidFill>
                          <a:srgbClr val="1F1F1F"/>
                        </a:solidFill>
                        <a:effectLst/>
                        <a:latin typeface="Arial"/>
                      </a:endParaRPr>
                    </a:p>
                    <a:p>
                      <a:pPr fontAlgn="t"/>
                      <a:br>
                        <a:rPr lang="es-ES" sz="1600" dirty="0">
                          <a:effectLst/>
                        </a:rPr>
                      </a:br>
                      <a:endParaRPr lang="es-CO" sz="1600" noProof="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179307"/>
                  </a:ext>
                </a:extLst>
              </a:tr>
            </a:tbl>
          </a:graphicData>
        </a:graphic>
      </p:graphicFrame>
    </p:spTree>
    <p:extLst>
      <p:ext uri="{BB962C8B-B14F-4D97-AF65-F5344CB8AC3E}">
        <p14:creationId xmlns:p14="http://schemas.microsoft.com/office/powerpoint/2010/main" val="4226343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p:cNvSpPr>
            <a:spLocks noGrp="1"/>
          </p:cNvSpPr>
          <p:nvPr>
            <p:ph type="title"/>
          </p:nvPr>
        </p:nvSpPr>
        <p:spPr>
          <a:xfrm>
            <a:off x="994954" y="129993"/>
            <a:ext cx="10515600" cy="1325563"/>
          </a:xfrm>
        </p:spPr>
        <p:txBody>
          <a:bodyPr/>
          <a:lstStyle/>
          <a:p>
            <a:pPr algn="ctr"/>
            <a:r>
              <a:rPr lang="es-CO" dirty="0"/>
              <a:t>Calidad necesaria</a:t>
            </a:r>
          </a:p>
        </p:txBody>
      </p:sp>
      <p:sp>
        <p:nvSpPr>
          <p:cNvPr id="2" name="Marcador de contenido 1"/>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CO" dirty="0"/>
          </a:p>
        </p:txBody>
      </p:sp>
      <p:graphicFrame>
        <p:nvGraphicFramePr>
          <p:cNvPr id="7" name="Tabla 6"/>
          <p:cNvGraphicFramePr>
            <a:graphicFrameLocks noGrp="1"/>
          </p:cNvGraphicFramePr>
          <p:nvPr>
            <p:extLst>
              <p:ext uri="{D42A27DB-BD31-4B8C-83A1-F6EECF244321}">
                <p14:modId xmlns:p14="http://schemas.microsoft.com/office/powerpoint/2010/main" val="716806726"/>
              </p:ext>
            </p:extLst>
          </p:nvPr>
        </p:nvGraphicFramePr>
        <p:xfrm>
          <a:off x="1705535" y="1455556"/>
          <a:ext cx="8272054" cy="4784510"/>
        </p:xfrm>
        <a:graphic>
          <a:graphicData uri="http://schemas.openxmlformats.org/drawingml/2006/table">
            <a:tbl>
              <a:tblPr/>
              <a:tblGrid>
                <a:gridCol w="2853859">
                  <a:extLst>
                    <a:ext uri="{9D8B030D-6E8A-4147-A177-3AD203B41FA5}">
                      <a16:colId xmlns:a16="http://schemas.microsoft.com/office/drawing/2014/main" val="1466897729"/>
                    </a:ext>
                  </a:extLst>
                </a:gridCol>
                <a:gridCol w="2660844">
                  <a:extLst>
                    <a:ext uri="{9D8B030D-6E8A-4147-A177-3AD203B41FA5}">
                      <a16:colId xmlns:a16="http://schemas.microsoft.com/office/drawing/2014/main" val="2693376303"/>
                    </a:ext>
                  </a:extLst>
                </a:gridCol>
                <a:gridCol w="2757351">
                  <a:extLst>
                    <a:ext uri="{9D8B030D-6E8A-4147-A177-3AD203B41FA5}">
                      <a16:colId xmlns:a16="http://schemas.microsoft.com/office/drawing/2014/main" val="3468535672"/>
                    </a:ext>
                  </a:extLst>
                </a:gridCol>
              </a:tblGrid>
              <a:tr h="362103">
                <a:tc>
                  <a:txBody>
                    <a:bodyPr/>
                    <a:lstStyle/>
                    <a:p>
                      <a:pPr rtl="0" fontAlgn="t">
                        <a:spcBef>
                          <a:spcPts val="1200"/>
                        </a:spcBef>
                        <a:spcAft>
                          <a:spcPts val="700"/>
                        </a:spcAft>
                      </a:pPr>
                      <a:r>
                        <a:rPr lang="es-CO" sz="1400" b="1" i="0" u="none" strike="noStrike" noProof="0" dirty="0">
                          <a:solidFill>
                            <a:srgbClr val="1F1F1F"/>
                          </a:solidFill>
                          <a:effectLst/>
                          <a:latin typeface="Arial"/>
                        </a:rPr>
                        <a:t>Requisito funcional</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Criterios de aceptación</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Niveles de calidad</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713103"/>
                  </a:ext>
                </a:extLst>
              </a:tr>
              <a:tr h="4422407">
                <a:tc>
                  <a:txBody>
                    <a:bodyPr/>
                    <a:lstStyle/>
                    <a:p>
                      <a:pPr algn="just" rtl="0" fontAlgn="t">
                        <a:spcBef>
                          <a:spcPts val="1200"/>
                        </a:spcBef>
                        <a:spcAft>
                          <a:spcPts val="0"/>
                        </a:spcAft>
                      </a:pPr>
                      <a:r>
                        <a:rPr lang="es-CO" sz="1600" b="0" i="0" u="none" strike="noStrike" noProof="0" dirty="0">
                          <a:solidFill>
                            <a:srgbClr val="1F1F1F"/>
                          </a:solidFill>
                          <a:effectLst/>
                          <a:latin typeface="Arial"/>
                        </a:rPr>
                        <a:t>El sistema debe permitir al operador el registro de entradas y salidas de vehículos, así como la generación de ticket físico y digital.</a:t>
                      </a:r>
                      <a:endParaRPr lang="es-CO" sz="16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0" i="0" u="none" strike="noStrike" noProof="0" dirty="0">
                          <a:solidFill>
                            <a:srgbClr val="000000"/>
                          </a:solidFill>
                          <a:effectLst/>
                          <a:latin typeface="Arial"/>
                        </a:rPr>
                        <a:t>El operador debe poder registrar ingresos y salidas de vehículos y generar el ticket</a:t>
                      </a:r>
                    </a:p>
                    <a:p>
                      <a:pPr rtl="0" fontAlgn="base">
                        <a:spcBef>
                          <a:spcPts val="0"/>
                        </a:spcBef>
                        <a:spcAft>
                          <a:spcPts val="0"/>
                        </a:spcAft>
                        <a:buFont typeface="Arial" panose="020B0604020202020204" pitchFamily="34" charset="0"/>
                        <a:buChar char="•"/>
                      </a:pPr>
                      <a:r>
                        <a:rPr lang="es-CO" sz="1600" b="0" i="0" u="none" strike="noStrike" noProof="0" dirty="0">
                          <a:solidFill>
                            <a:srgbClr val="000000"/>
                          </a:solidFill>
                          <a:effectLst/>
                          <a:latin typeface="Arial"/>
                        </a:rPr>
                        <a:t>El ticket debe poder ser descargado e impreso</a:t>
                      </a:r>
                    </a:p>
                    <a:p>
                      <a:pPr rtl="0" fontAlgn="base">
                        <a:spcBef>
                          <a:spcPts val="0"/>
                        </a:spcBef>
                        <a:spcAft>
                          <a:spcPts val="0"/>
                        </a:spcAft>
                        <a:buFont typeface="Arial" panose="020B0604020202020204" pitchFamily="34" charset="0"/>
                        <a:buChar char="•"/>
                      </a:pPr>
                      <a:r>
                        <a:rPr lang="es-CO" sz="1600" b="0" i="0" u="none" strike="noStrike" noProof="0" dirty="0">
                          <a:solidFill>
                            <a:srgbClr val="000000"/>
                          </a:solidFill>
                          <a:effectLst/>
                          <a:latin typeface="Arial"/>
                        </a:rPr>
                        <a:t>El ticket debe ser enviado al usuario por correo </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Mínimo: </a:t>
                      </a:r>
                      <a:r>
                        <a:rPr lang="es-CO" sz="1600" b="0" i="0" u="none" strike="noStrike" noProof="0" dirty="0">
                          <a:solidFill>
                            <a:srgbClr val="000000"/>
                          </a:solidFill>
                          <a:effectLst/>
                          <a:latin typeface="Arial"/>
                        </a:rPr>
                        <a:t>El operador debe poder registrar ingresos y salidas de forma exitosa y generar tickets</a:t>
                      </a:r>
                      <a:endParaRPr lang="es-CO" sz="1600" b="1" i="0" u="none" strike="noStrike" noProof="0" dirty="0">
                        <a:solidFill>
                          <a:srgbClr val="000000"/>
                        </a:solidFill>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Deseable: </a:t>
                      </a:r>
                      <a:r>
                        <a:rPr lang="es-CO" sz="1600" b="0" i="0" u="none" strike="noStrike" noProof="0" dirty="0">
                          <a:solidFill>
                            <a:srgbClr val="000000"/>
                          </a:solidFill>
                          <a:effectLst/>
                          <a:latin typeface="Arial"/>
                        </a:rPr>
                        <a:t>El operador puede registrar ingresos/salidas e imprimir los tickets</a:t>
                      </a:r>
                      <a:endParaRPr lang="es-CO" sz="1600" b="1" i="0" u="none" strike="noStrike" noProof="0" dirty="0">
                        <a:solidFill>
                          <a:srgbClr val="000000"/>
                        </a:solidFill>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Óptimo: </a:t>
                      </a:r>
                      <a:r>
                        <a:rPr lang="es-CO" sz="1600" b="0" i="0" u="none" strike="noStrike" noProof="0" dirty="0">
                          <a:solidFill>
                            <a:srgbClr val="000000"/>
                          </a:solidFill>
                          <a:effectLst/>
                          <a:latin typeface="Arial"/>
                        </a:rPr>
                        <a:t>El sistema debe enviar los tickets al correo luego la generación de estos</a:t>
                      </a:r>
                      <a:endParaRPr lang="es-CO" sz="1600" b="1" i="0" u="none" strike="noStrike" noProof="0" dirty="0">
                        <a:solidFill>
                          <a:srgbClr val="000000"/>
                        </a:solidFill>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179307"/>
                  </a:ext>
                </a:extLst>
              </a:tr>
            </a:tbl>
          </a:graphicData>
        </a:graphic>
      </p:graphicFrame>
    </p:spTree>
    <p:extLst>
      <p:ext uri="{BB962C8B-B14F-4D97-AF65-F5344CB8AC3E}">
        <p14:creationId xmlns:p14="http://schemas.microsoft.com/office/powerpoint/2010/main" val="3027963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p:cNvSpPr>
            <a:spLocks noGrp="1"/>
          </p:cNvSpPr>
          <p:nvPr>
            <p:ph type="title"/>
          </p:nvPr>
        </p:nvSpPr>
        <p:spPr>
          <a:xfrm>
            <a:off x="994954" y="129993"/>
            <a:ext cx="10515600" cy="1325563"/>
          </a:xfrm>
        </p:spPr>
        <p:txBody>
          <a:bodyPr/>
          <a:lstStyle/>
          <a:p>
            <a:pPr algn="ctr"/>
            <a:r>
              <a:rPr lang="es-CO" dirty="0"/>
              <a:t>Calidad necesaria</a:t>
            </a:r>
          </a:p>
        </p:txBody>
      </p:sp>
      <p:sp>
        <p:nvSpPr>
          <p:cNvPr id="2" name="Marcador de contenido 1"/>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CO" dirty="0"/>
          </a:p>
        </p:txBody>
      </p:sp>
      <p:graphicFrame>
        <p:nvGraphicFramePr>
          <p:cNvPr id="7" name="Tabla 6"/>
          <p:cNvGraphicFramePr>
            <a:graphicFrameLocks noGrp="1"/>
          </p:cNvGraphicFramePr>
          <p:nvPr>
            <p:extLst>
              <p:ext uri="{D42A27DB-BD31-4B8C-83A1-F6EECF244321}">
                <p14:modId xmlns:p14="http://schemas.microsoft.com/office/powerpoint/2010/main" val="4124140163"/>
              </p:ext>
            </p:extLst>
          </p:nvPr>
        </p:nvGraphicFramePr>
        <p:xfrm>
          <a:off x="1705535" y="1455556"/>
          <a:ext cx="8272054" cy="4784510"/>
        </p:xfrm>
        <a:graphic>
          <a:graphicData uri="http://schemas.openxmlformats.org/drawingml/2006/table">
            <a:tbl>
              <a:tblPr/>
              <a:tblGrid>
                <a:gridCol w="2853859">
                  <a:extLst>
                    <a:ext uri="{9D8B030D-6E8A-4147-A177-3AD203B41FA5}">
                      <a16:colId xmlns:a16="http://schemas.microsoft.com/office/drawing/2014/main" val="1466897729"/>
                    </a:ext>
                  </a:extLst>
                </a:gridCol>
                <a:gridCol w="2660844">
                  <a:extLst>
                    <a:ext uri="{9D8B030D-6E8A-4147-A177-3AD203B41FA5}">
                      <a16:colId xmlns:a16="http://schemas.microsoft.com/office/drawing/2014/main" val="2693376303"/>
                    </a:ext>
                  </a:extLst>
                </a:gridCol>
                <a:gridCol w="2757351">
                  <a:extLst>
                    <a:ext uri="{9D8B030D-6E8A-4147-A177-3AD203B41FA5}">
                      <a16:colId xmlns:a16="http://schemas.microsoft.com/office/drawing/2014/main" val="3468535672"/>
                    </a:ext>
                  </a:extLst>
                </a:gridCol>
              </a:tblGrid>
              <a:tr h="362103">
                <a:tc>
                  <a:txBody>
                    <a:bodyPr/>
                    <a:lstStyle/>
                    <a:p>
                      <a:pPr rtl="0" fontAlgn="t">
                        <a:spcBef>
                          <a:spcPts val="1200"/>
                        </a:spcBef>
                        <a:spcAft>
                          <a:spcPts val="700"/>
                        </a:spcAft>
                      </a:pPr>
                      <a:r>
                        <a:rPr lang="es-CO" sz="1400" b="1" i="0" u="none" strike="noStrike" noProof="0" dirty="0">
                          <a:solidFill>
                            <a:srgbClr val="1F1F1F"/>
                          </a:solidFill>
                          <a:effectLst/>
                          <a:latin typeface="Arial"/>
                        </a:rPr>
                        <a:t>Requisito funcional</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Criterios de aceptación</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Niveles de calidad</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713103"/>
                  </a:ext>
                </a:extLst>
              </a:tr>
              <a:tr h="4422407">
                <a:tc>
                  <a:txBody>
                    <a:bodyPr/>
                    <a:lstStyle/>
                    <a:p>
                      <a:pPr algn="just" rtl="0" fontAlgn="t">
                        <a:spcBef>
                          <a:spcPts val="1200"/>
                        </a:spcBef>
                        <a:spcAft>
                          <a:spcPts val="0"/>
                        </a:spcAft>
                      </a:pPr>
                      <a:r>
                        <a:rPr lang="es-CO" sz="1600" b="0" i="0" u="none" strike="noStrike" noProof="0" dirty="0">
                          <a:solidFill>
                            <a:srgbClr val="1F1F1F"/>
                          </a:solidFill>
                          <a:effectLst/>
                          <a:latin typeface="Arial"/>
                        </a:rPr>
                        <a:t>El sistema debe permitir al cliente reservar un espacio de parqueo. Se anulará una reserva si no se registra el ingreso de la misma, máximo 15 minutos después de la hora reservada.</a:t>
                      </a:r>
                      <a:endParaRPr lang="es-CO" sz="16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0" i="0" u="none" strike="noStrike" noProof="0" dirty="0">
                          <a:solidFill>
                            <a:srgbClr val="000000"/>
                          </a:solidFill>
                          <a:effectLst/>
                          <a:latin typeface="Arial"/>
                        </a:rPr>
                        <a:t>El cliente puede reservar espacios de parqueo</a:t>
                      </a:r>
                    </a:p>
                    <a:p>
                      <a:pPr rtl="0" fontAlgn="base">
                        <a:spcBef>
                          <a:spcPts val="0"/>
                        </a:spcBef>
                        <a:spcAft>
                          <a:spcPts val="0"/>
                        </a:spcAft>
                        <a:buFont typeface="Arial" panose="020B0604020202020204" pitchFamily="34" charset="0"/>
                        <a:buChar char="•"/>
                      </a:pPr>
                      <a:r>
                        <a:rPr lang="es-CO" sz="1600" b="0" i="0" u="none" strike="noStrike" noProof="0" dirty="0">
                          <a:solidFill>
                            <a:srgbClr val="000000"/>
                          </a:solidFill>
                          <a:effectLst/>
                          <a:latin typeface="Arial"/>
                        </a:rPr>
                        <a:t>El sistema debe marcar como ocupadas a las áreas reservadas</a:t>
                      </a:r>
                    </a:p>
                    <a:p>
                      <a:pPr rtl="0" fontAlgn="base">
                        <a:spcBef>
                          <a:spcPts val="0"/>
                        </a:spcBef>
                        <a:spcAft>
                          <a:spcPts val="0"/>
                        </a:spcAft>
                        <a:buFont typeface="Arial" panose="020B0604020202020204" pitchFamily="34" charset="0"/>
                        <a:buChar char="•"/>
                      </a:pPr>
                      <a:r>
                        <a:rPr lang="es-CO" sz="1600" b="0" i="0" u="none" strike="noStrike" noProof="0" dirty="0">
                          <a:solidFill>
                            <a:srgbClr val="000000"/>
                          </a:solidFill>
                          <a:effectLst/>
                          <a:latin typeface="Arial"/>
                        </a:rPr>
                        <a:t>El sistema debe validar que dicha área no esté ocupada</a:t>
                      </a:r>
                    </a:p>
                    <a:p>
                      <a:pPr rtl="0" fontAlgn="base">
                        <a:spcBef>
                          <a:spcPts val="0"/>
                        </a:spcBef>
                        <a:spcAft>
                          <a:spcPts val="0"/>
                        </a:spcAft>
                        <a:buFont typeface="Arial" panose="020B0604020202020204" pitchFamily="34" charset="0"/>
                        <a:buChar char="•"/>
                      </a:pPr>
                      <a:r>
                        <a:rPr lang="es-CO" sz="1600" b="0" i="0" u="none" strike="noStrike" noProof="0" dirty="0">
                          <a:solidFill>
                            <a:srgbClr val="000000"/>
                          </a:solidFill>
                          <a:effectLst/>
                          <a:latin typeface="Arial"/>
                        </a:rPr>
                        <a:t>El sistema debe anular la reserva si no se registra el ingreso máximo 15 minutos después de  la hora de dicha reserva y marcarla como desocupada</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Mínimo: </a:t>
                      </a:r>
                      <a:r>
                        <a:rPr lang="es-CO" sz="1600" b="0" i="0" u="none" strike="noStrike" noProof="0" dirty="0">
                          <a:solidFill>
                            <a:srgbClr val="000000"/>
                          </a:solidFill>
                          <a:effectLst/>
                          <a:latin typeface="Arial"/>
                        </a:rPr>
                        <a:t>El cliente debe poder realizar reservas de áreas de parqueo con éxito</a:t>
                      </a:r>
                      <a:endParaRPr lang="es-CO" sz="1600" b="1" i="0" u="none" strike="noStrike" noProof="0" dirty="0">
                        <a:solidFill>
                          <a:srgbClr val="000000"/>
                        </a:solidFill>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Deseable: </a:t>
                      </a:r>
                      <a:r>
                        <a:rPr lang="es-CO" sz="1600" b="0" i="0" u="none" strike="noStrike" noProof="0" dirty="0">
                          <a:solidFill>
                            <a:srgbClr val="000000"/>
                          </a:solidFill>
                          <a:effectLst/>
                          <a:latin typeface="Arial"/>
                        </a:rPr>
                        <a:t>El cliente puede reservar y el sistema marca el área como ocupada</a:t>
                      </a:r>
                      <a:endParaRPr lang="es-CO" sz="1600" b="1" i="0" u="none" strike="noStrike" noProof="0" dirty="0">
                        <a:solidFill>
                          <a:srgbClr val="000000"/>
                        </a:solidFill>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Óptimo: </a:t>
                      </a:r>
                      <a:r>
                        <a:rPr lang="es-CO" sz="1600" b="0" i="0" u="none" strike="noStrike" noProof="0" dirty="0">
                          <a:solidFill>
                            <a:srgbClr val="000000"/>
                          </a:solidFill>
                          <a:effectLst/>
                          <a:latin typeface="Arial"/>
                        </a:rPr>
                        <a:t>El cliente reserva el espacio y este es marcado como ocupado, pero dicha reserva se anula 15 minutos después de la reserva si no se registra el ingreso. Además, el sistema marca el área como desocupada.</a:t>
                      </a:r>
                      <a:endParaRPr lang="es-CO" sz="1600" b="1" i="0" u="none" strike="noStrike" noProof="0" dirty="0">
                        <a:solidFill>
                          <a:srgbClr val="000000"/>
                        </a:solidFill>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179307"/>
                  </a:ext>
                </a:extLst>
              </a:tr>
            </a:tbl>
          </a:graphicData>
        </a:graphic>
      </p:graphicFrame>
    </p:spTree>
    <p:extLst>
      <p:ext uri="{BB962C8B-B14F-4D97-AF65-F5344CB8AC3E}">
        <p14:creationId xmlns:p14="http://schemas.microsoft.com/office/powerpoint/2010/main" val="3965288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p:cNvSpPr>
            <a:spLocks noGrp="1"/>
          </p:cNvSpPr>
          <p:nvPr>
            <p:ph type="title"/>
          </p:nvPr>
        </p:nvSpPr>
        <p:spPr>
          <a:xfrm>
            <a:off x="994954" y="129993"/>
            <a:ext cx="10515600" cy="1325563"/>
          </a:xfrm>
        </p:spPr>
        <p:txBody>
          <a:bodyPr/>
          <a:lstStyle/>
          <a:p>
            <a:pPr algn="ctr"/>
            <a:r>
              <a:rPr lang="es-CO" dirty="0"/>
              <a:t>Calidad necesaria</a:t>
            </a:r>
          </a:p>
        </p:txBody>
      </p:sp>
      <p:sp>
        <p:nvSpPr>
          <p:cNvPr id="2" name="Marcador de contenido 1"/>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CO" dirty="0"/>
          </a:p>
        </p:txBody>
      </p:sp>
      <p:graphicFrame>
        <p:nvGraphicFramePr>
          <p:cNvPr id="7" name="Tabla 6"/>
          <p:cNvGraphicFramePr>
            <a:graphicFrameLocks noGrp="1"/>
          </p:cNvGraphicFramePr>
          <p:nvPr>
            <p:extLst>
              <p:ext uri="{D42A27DB-BD31-4B8C-83A1-F6EECF244321}">
                <p14:modId xmlns:p14="http://schemas.microsoft.com/office/powerpoint/2010/main" val="1737293605"/>
              </p:ext>
            </p:extLst>
          </p:nvPr>
        </p:nvGraphicFramePr>
        <p:xfrm>
          <a:off x="1705535" y="1455556"/>
          <a:ext cx="8272054" cy="5122063"/>
        </p:xfrm>
        <a:graphic>
          <a:graphicData uri="http://schemas.openxmlformats.org/drawingml/2006/table">
            <a:tbl>
              <a:tblPr/>
              <a:tblGrid>
                <a:gridCol w="2853859">
                  <a:extLst>
                    <a:ext uri="{9D8B030D-6E8A-4147-A177-3AD203B41FA5}">
                      <a16:colId xmlns:a16="http://schemas.microsoft.com/office/drawing/2014/main" val="1466897729"/>
                    </a:ext>
                  </a:extLst>
                </a:gridCol>
                <a:gridCol w="2660844">
                  <a:extLst>
                    <a:ext uri="{9D8B030D-6E8A-4147-A177-3AD203B41FA5}">
                      <a16:colId xmlns:a16="http://schemas.microsoft.com/office/drawing/2014/main" val="2693376303"/>
                    </a:ext>
                  </a:extLst>
                </a:gridCol>
                <a:gridCol w="2757351">
                  <a:extLst>
                    <a:ext uri="{9D8B030D-6E8A-4147-A177-3AD203B41FA5}">
                      <a16:colId xmlns:a16="http://schemas.microsoft.com/office/drawing/2014/main" val="3468535672"/>
                    </a:ext>
                  </a:extLst>
                </a:gridCol>
              </a:tblGrid>
              <a:tr h="362103">
                <a:tc>
                  <a:txBody>
                    <a:bodyPr/>
                    <a:lstStyle/>
                    <a:p>
                      <a:pPr rtl="0" fontAlgn="t">
                        <a:spcBef>
                          <a:spcPts val="1200"/>
                        </a:spcBef>
                        <a:spcAft>
                          <a:spcPts val="700"/>
                        </a:spcAft>
                      </a:pPr>
                      <a:r>
                        <a:rPr lang="es-CO" sz="1400" b="1" i="0" u="none" strike="noStrike" noProof="0" dirty="0">
                          <a:solidFill>
                            <a:srgbClr val="1F1F1F"/>
                          </a:solidFill>
                          <a:effectLst/>
                          <a:latin typeface="Arial"/>
                        </a:rPr>
                        <a:t>Requisito funcional</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Criterios de aceptación</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Niveles de calidad</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713103"/>
                  </a:ext>
                </a:extLst>
              </a:tr>
              <a:tr h="4422407">
                <a:tc>
                  <a:txBody>
                    <a:bodyPr/>
                    <a:lstStyle/>
                    <a:p>
                      <a:pPr algn="just" rtl="0" fontAlgn="t">
                        <a:spcBef>
                          <a:spcPts val="1200"/>
                        </a:spcBef>
                        <a:spcAft>
                          <a:spcPts val="0"/>
                        </a:spcAft>
                      </a:pPr>
                      <a:r>
                        <a:rPr lang="es-CO" sz="1600" b="0" i="0" u="none" strike="noStrike" noProof="0" dirty="0">
                          <a:solidFill>
                            <a:srgbClr val="1F1F1F"/>
                          </a:solidFill>
                          <a:effectLst/>
                          <a:latin typeface="Arial"/>
                        </a:rPr>
                        <a:t>El sistema debe permitir registrar gastos eventuales y adjuntar evidencias en formato </a:t>
                      </a:r>
                      <a:r>
                        <a:rPr lang="es-CO" sz="1600" b="0" i="0" u="none" strike="noStrike" noProof="0" dirty="0" err="1">
                          <a:solidFill>
                            <a:srgbClr val="1F1F1F"/>
                          </a:solidFill>
                          <a:effectLst/>
                          <a:latin typeface="Arial"/>
                        </a:rPr>
                        <a:t>jpg</a:t>
                      </a:r>
                      <a:r>
                        <a:rPr lang="es-CO" sz="1600" b="0" i="0" u="none" strike="noStrike" noProof="0" dirty="0">
                          <a:solidFill>
                            <a:srgbClr val="1F1F1F"/>
                          </a:solidFill>
                          <a:effectLst/>
                          <a:latin typeface="Arial"/>
                        </a:rPr>
                        <a:t>, </a:t>
                      </a:r>
                      <a:r>
                        <a:rPr lang="es-CO" sz="1600" b="0" i="0" u="none" strike="noStrike" noProof="0" dirty="0" err="1">
                          <a:solidFill>
                            <a:srgbClr val="1F1F1F"/>
                          </a:solidFill>
                          <a:effectLst/>
                          <a:latin typeface="Arial"/>
                        </a:rPr>
                        <a:t>jpeg</a:t>
                      </a:r>
                      <a:r>
                        <a:rPr lang="es-CO" sz="1600" b="0" i="0" u="none" strike="noStrike" noProof="0" dirty="0">
                          <a:solidFill>
                            <a:srgbClr val="1F1F1F"/>
                          </a:solidFill>
                          <a:effectLst/>
                          <a:latin typeface="Arial"/>
                        </a:rPr>
                        <a:t> y </a:t>
                      </a:r>
                      <a:r>
                        <a:rPr lang="es-CO" sz="1600" b="0" i="0" u="none" strike="noStrike" noProof="0" dirty="0" err="1">
                          <a:solidFill>
                            <a:srgbClr val="1F1F1F"/>
                          </a:solidFill>
                          <a:effectLst/>
                          <a:latin typeface="Arial"/>
                        </a:rPr>
                        <a:t>pdf</a:t>
                      </a:r>
                      <a:r>
                        <a:rPr lang="es-CO" sz="1600" b="0" i="0" u="none" strike="noStrike" noProof="0" dirty="0">
                          <a:solidFill>
                            <a:srgbClr val="1F1F1F"/>
                          </a:solidFill>
                          <a:effectLst/>
                          <a:latin typeface="Arial"/>
                        </a:rPr>
                        <a:t> con un tamaño máximo de 32 MB</a:t>
                      </a:r>
                      <a:endParaRPr lang="es-CO" sz="16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0" i="0" u="none" strike="noStrike" noProof="0" dirty="0">
                          <a:solidFill>
                            <a:srgbClr val="1F1F1F"/>
                          </a:solidFill>
                          <a:effectLst/>
                          <a:latin typeface="Arial"/>
                        </a:rPr>
                        <a:t>Los empleados deben poder registrar los gastos eventuales por día.</a:t>
                      </a:r>
                    </a:p>
                    <a:p>
                      <a:pPr rtl="0" fontAlgn="base">
                        <a:spcBef>
                          <a:spcPts val="0"/>
                        </a:spcBef>
                        <a:spcAft>
                          <a:spcPts val="0"/>
                        </a:spcAft>
                        <a:buFont typeface="Arial" panose="020B0604020202020204" pitchFamily="34" charset="0"/>
                        <a:buChar char="•"/>
                      </a:pPr>
                      <a:r>
                        <a:rPr lang="es-CO" sz="1600" b="0" i="0" u="none" strike="noStrike" noProof="0" dirty="0">
                          <a:solidFill>
                            <a:srgbClr val="1F1F1F"/>
                          </a:solidFill>
                          <a:effectLst/>
                          <a:latin typeface="Arial"/>
                        </a:rPr>
                        <a:t>El sistema debe permitir al empleado adjuntar soporte del evento presentado.</a:t>
                      </a:r>
                    </a:p>
                    <a:p>
                      <a:pPr rtl="0" fontAlgn="base">
                        <a:spcBef>
                          <a:spcPts val="0"/>
                        </a:spcBef>
                        <a:spcAft>
                          <a:spcPts val="0"/>
                        </a:spcAft>
                        <a:buFont typeface="Arial" panose="020B0604020202020204" pitchFamily="34" charset="0"/>
                        <a:buChar char="•"/>
                      </a:pPr>
                      <a:r>
                        <a:rPr lang="es-CO" sz="1600" b="0" i="0" u="none" strike="noStrike" noProof="0" dirty="0">
                          <a:solidFill>
                            <a:srgbClr val="1F1F1F"/>
                          </a:solidFill>
                          <a:effectLst/>
                          <a:latin typeface="Arial"/>
                        </a:rPr>
                        <a:t>El soporte debe ser adjuntado en formato </a:t>
                      </a:r>
                      <a:r>
                        <a:rPr lang="es-CO" sz="1600" b="0" i="0" u="none" strike="noStrike" noProof="0" dirty="0" err="1">
                          <a:solidFill>
                            <a:srgbClr val="1F1F1F"/>
                          </a:solidFill>
                          <a:effectLst/>
                          <a:latin typeface="Arial"/>
                        </a:rPr>
                        <a:t>jpg</a:t>
                      </a:r>
                      <a:r>
                        <a:rPr lang="es-CO" sz="1600" b="0" i="0" u="none" strike="noStrike" noProof="0" dirty="0">
                          <a:solidFill>
                            <a:srgbClr val="1F1F1F"/>
                          </a:solidFill>
                          <a:effectLst/>
                          <a:latin typeface="Arial"/>
                        </a:rPr>
                        <a:t>, </a:t>
                      </a:r>
                      <a:r>
                        <a:rPr lang="es-CO" sz="1600" b="0" i="0" u="none" strike="noStrike" noProof="0" dirty="0" err="1">
                          <a:solidFill>
                            <a:srgbClr val="1F1F1F"/>
                          </a:solidFill>
                          <a:effectLst/>
                          <a:latin typeface="Arial"/>
                        </a:rPr>
                        <a:t>jpeg</a:t>
                      </a:r>
                      <a:r>
                        <a:rPr lang="es-CO" sz="1600" b="0" i="0" u="none" strike="noStrike" noProof="0" dirty="0">
                          <a:solidFill>
                            <a:srgbClr val="1F1F1F"/>
                          </a:solidFill>
                          <a:effectLst/>
                          <a:latin typeface="Arial"/>
                        </a:rPr>
                        <a:t> o </a:t>
                      </a:r>
                      <a:r>
                        <a:rPr lang="es-CO" sz="1600" b="0" i="0" u="none" strike="noStrike" noProof="0" dirty="0" err="1">
                          <a:solidFill>
                            <a:srgbClr val="1F1F1F"/>
                          </a:solidFill>
                          <a:effectLst/>
                          <a:latin typeface="Arial"/>
                        </a:rPr>
                        <a:t>pdf</a:t>
                      </a:r>
                      <a:r>
                        <a:rPr lang="es-CO" sz="1600" b="0" i="0" u="none" strike="noStrike" noProof="0" dirty="0">
                          <a:solidFill>
                            <a:srgbClr val="1F1F1F"/>
                          </a:solidFill>
                          <a:effectLst/>
                          <a:latin typeface="Arial"/>
                        </a:rPr>
                        <a:t> con un tamaño de 32 </a:t>
                      </a:r>
                      <a:r>
                        <a:rPr lang="es-CO" sz="1600" b="0" i="0" u="none" strike="noStrike" noProof="0" dirty="0" err="1">
                          <a:solidFill>
                            <a:srgbClr val="1F1F1F"/>
                          </a:solidFill>
                          <a:effectLst/>
                          <a:latin typeface="Arial"/>
                        </a:rPr>
                        <a:t>mb</a:t>
                      </a:r>
                      <a:r>
                        <a:rPr lang="es-CO" sz="1600" b="0" i="0" u="none" strike="noStrike" noProof="0" dirty="0">
                          <a:solidFill>
                            <a:srgbClr val="1F1F1F"/>
                          </a:solidFill>
                          <a:effectLst/>
                          <a:latin typeface="Arial"/>
                        </a:rPr>
                        <a:t> máximo.</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Nivel mínimo</a:t>
                      </a:r>
                    </a:p>
                    <a:p>
                      <a:pPr rtl="0" fontAlgn="t">
                        <a:spcBef>
                          <a:spcPts val="0"/>
                        </a:spcBef>
                        <a:spcAft>
                          <a:spcPts val="0"/>
                        </a:spcAft>
                      </a:pPr>
                      <a:r>
                        <a:rPr lang="es-CO" sz="1600" b="0" i="0" u="none" strike="noStrike" noProof="0" dirty="0">
                          <a:solidFill>
                            <a:srgbClr val="000000"/>
                          </a:solidFill>
                          <a:effectLst/>
                          <a:latin typeface="Arial"/>
                        </a:rPr>
                        <a:t>El empleado debe poder registrar los gastos con éxito.</a:t>
                      </a:r>
                      <a:endParaRPr lang="es-CO" sz="1600" noProof="0" dirty="0">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Nivel deseable</a:t>
                      </a:r>
                    </a:p>
                    <a:p>
                      <a:pPr rtl="0" fontAlgn="t">
                        <a:spcBef>
                          <a:spcPts val="0"/>
                        </a:spcBef>
                        <a:spcAft>
                          <a:spcPts val="0"/>
                        </a:spcAft>
                      </a:pPr>
                      <a:r>
                        <a:rPr lang="es-CO" sz="1600" b="0" i="0" u="none" strike="noStrike" noProof="0" dirty="0">
                          <a:solidFill>
                            <a:srgbClr val="000000"/>
                          </a:solidFill>
                          <a:effectLst/>
                          <a:latin typeface="Arial"/>
                        </a:rPr>
                        <a:t>El empleado debe poder ingresar una descripción del gasto con su respectivo soporte adjuntado con éxito.</a:t>
                      </a:r>
                      <a:endParaRPr lang="es-CO" sz="1600" noProof="0" dirty="0">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Nivel óptimo</a:t>
                      </a:r>
                    </a:p>
                    <a:p>
                      <a:pPr rtl="0" fontAlgn="t">
                        <a:spcBef>
                          <a:spcPts val="0"/>
                        </a:spcBef>
                        <a:spcAft>
                          <a:spcPts val="0"/>
                        </a:spcAft>
                      </a:pPr>
                      <a:r>
                        <a:rPr lang="es-CO" sz="1600" b="0" i="0" u="none" strike="noStrike" noProof="0" dirty="0">
                          <a:solidFill>
                            <a:srgbClr val="000000"/>
                          </a:solidFill>
                          <a:effectLst/>
                          <a:latin typeface="Arial"/>
                        </a:rPr>
                        <a:t>El empleado debe poder registrar el gasto con una breve descripción del evento y adjuntar soporte de la factura por lo tanto, el sistema debe validar que no sobrepase los 32 </a:t>
                      </a:r>
                      <a:r>
                        <a:rPr lang="es-CO" sz="1600" b="0" i="0" u="none" strike="noStrike" noProof="0" dirty="0" err="1">
                          <a:solidFill>
                            <a:srgbClr val="000000"/>
                          </a:solidFill>
                          <a:effectLst/>
                          <a:latin typeface="Arial"/>
                        </a:rPr>
                        <a:t>mb</a:t>
                      </a:r>
                      <a:r>
                        <a:rPr lang="es-CO" sz="1600" b="0" i="0" u="none" strike="noStrike" noProof="0" dirty="0">
                          <a:solidFill>
                            <a:srgbClr val="000000"/>
                          </a:solidFill>
                          <a:effectLst/>
                          <a:latin typeface="Arial"/>
                        </a:rPr>
                        <a:t> de tamaño máximo para su registro exitoso.</a:t>
                      </a:r>
                      <a:endParaRPr lang="es-CO" sz="16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179307"/>
                  </a:ext>
                </a:extLst>
              </a:tr>
            </a:tbl>
          </a:graphicData>
        </a:graphic>
      </p:graphicFrame>
    </p:spTree>
    <p:extLst>
      <p:ext uri="{BB962C8B-B14F-4D97-AF65-F5344CB8AC3E}">
        <p14:creationId xmlns:p14="http://schemas.microsoft.com/office/powerpoint/2010/main" val="120302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p:cNvSpPr>
            <a:spLocks noGrp="1"/>
          </p:cNvSpPr>
          <p:nvPr>
            <p:ph type="title"/>
          </p:nvPr>
        </p:nvSpPr>
        <p:spPr>
          <a:xfrm>
            <a:off x="994954" y="129993"/>
            <a:ext cx="10515600" cy="1325563"/>
          </a:xfrm>
        </p:spPr>
        <p:txBody>
          <a:bodyPr/>
          <a:lstStyle/>
          <a:p>
            <a:pPr algn="ctr"/>
            <a:r>
              <a:rPr lang="es-CO" dirty="0"/>
              <a:t>Calidad necesaria</a:t>
            </a:r>
          </a:p>
        </p:txBody>
      </p:sp>
      <p:sp>
        <p:nvSpPr>
          <p:cNvPr id="2" name="Marcador de contenido 1"/>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CO" dirty="0"/>
          </a:p>
        </p:txBody>
      </p:sp>
      <p:graphicFrame>
        <p:nvGraphicFramePr>
          <p:cNvPr id="7" name="Tabla 6"/>
          <p:cNvGraphicFramePr>
            <a:graphicFrameLocks noGrp="1"/>
          </p:cNvGraphicFramePr>
          <p:nvPr>
            <p:extLst>
              <p:ext uri="{D42A27DB-BD31-4B8C-83A1-F6EECF244321}">
                <p14:modId xmlns:p14="http://schemas.microsoft.com/office/powerpoint/2010/main" val="1608214010"/>
              </p:ext>
            </p:extLst>
          </p:nvPr>
        </p:nvGraphicFramePr>
        <p:xfrm>
          <a:off x="1705535" y="1455556"/>
          <a:ext cx="8272054" cy="4878223"/>
        </p:xfrm>
        <a:graphic>
          <a:graphicData uri="http://schemas.openxmlformats.org/drawingml/2006/table">
            <a:tbl>
              <a:tblPr/>
              <a:tblGrid>
                <a:gridCol w="2853859">
                  <a:extLst>
                    <a:ext uri="{9D8B030D-6E8A-4147-A177-3AD203B41FA5}">
                      <a16:colId xmlns:a16="http://schemas.microsoft.com/office/drawing/2014/main" val="1466897729"/>
                    </a:ext>
                  </a:extLst>
                </a:gridCol>
                <a:gridCol w="2660844">
                  <a:extLst>
                    <a:ext uri="{9D8B030D-6E8A-4147-A177-3AD203B41FA5}">
                      <a16:colId xmlns:a16="http://schemas.microsoft.com/office/drawing/2014/main" val="2693376303"/>
                    </a:ext>
                  </a:extLst>
                </a:gridCol>
                <a:gridCol w="2757351">
                  <a:extLst>
                    <a:ext uri="{9D8B030D-6E8A-4147-A177-3AD203B41FA5}">
                      <a16:colId xmlns:a16="http://schemas.microsoft.com/office/drawing/2014/main" val="3468535672"/>
                    </a:ext>
                  </a:extLst>
                </a:gridCol>
              </a:tblGrid>
              <a:tr h="362103">
                <a:tc>
                  <a:txBody>
                    <a:bodyPr/>
                    <a:lstStyle/>
                    <a:p>
                      <a:pPr rtl="0" fontAlgn="t">
                        <a:spcBef>
                          <a:spcPts val="1200"/>
                        </a:spcBef>
                        <a:spcAft>
                          <a:spcPts val="700"/>
                        </a:spcAft>
                      </a:pPr>
                      <a:r>
                        <a:rPr lang="es-CO" sz="1400" b="1" i="0" u="none" strike="noStrike" noProof="0" dirty="0">
                          <a:solidFill>
                            <a:srgbClr val="1F1F1F"/>
                          </a:solidFill>
                          <a:effectLst/>
                          <a:latin typeface="Arial"/>
                        </a:rPr>
                        <a:t>Requisito funcional</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Criterios de aceptación</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Niveles de calidad</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713103"/>
                  </a:ext>
                </a:extLst>
              </a:tr>
              <a:tr h="4422407">
                <a:tc>
                  <a:txBody>
                    <a:bodyPr/>
                    <a:lstStyle/>
                    <a:p>
                      <a:pPr algn="just" rtl="0" fontAlgn="t">
                        <a:spcBef>
                          <a:spcPts val="1200"/>
                        </a:spcBef>
                        <a:spcAft>
                          <a:spcPts val="0"/>
                        </a:spcAft>
                      </a:pPr>
                      <a:r>
                        <a:rPr lang="es-CO" sz="1600" b="0" i="0" u="none" strike="noStrike" noProof="0" dirty="0">
                          <a:solidFill>
                            <a:srgbClr val="1F1F1F"/>
                          </a:solidFill>
                          <a:effectLst/>
                          <a:latin typeface="Arial"/>
                        </a:rPr>
                        <a:t>El sistema debe permitir al administrador gestionar las áreas de parqueo disponibles para cada tipo de vehículo.</a:t>
                      </a:r>
                      <a:endParaRPr lang="es-CO" sz="16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0" i="0" u="none" strike="noStrike" noProof="0" dirty="0">
                          <a:solidFill>
                            <a:srgbClr val="1F1F1F"/>
                          </a:solidFill>
                          <a:effectLst/>
                          <a:latin typeface="Arial"/>
                        </a:rPr>
                        <a:t> El administrador debe poder registrar, actualizar y consultar las áreas de parqueo disponibles cada día.</a:t>
                      </a:r>
                    </a:p>
                    <a:p>
                      <a:pPr rtl="0" fontAlgn="base">
                        <a:spcBef>
                          <a:spcPts val="0"/>
                        </a:spcBef>
                        <a:spcAft>
                          <a:spcPts val="0"/>
                        </a:spcAft>
                        <a:buFont typeface="Arial" panose="020B0604020202020204" pitchFamily="34" charset="0"/>
                        <a:buChar char="•"/>
                      </a:pPr>
                      <a:r>
                        <a:rPr lang="es-CO" sz="1600" b="0" i="0" u="none" strike="noStrike" noProof="0" dirty="0">
                          <a:solidFill>
                            <a:srgbClr val="1F1F1F"/>
                          </a:solidFill>
                          <a:effectLst/>
                          <a:latin typeface="Arial"/>
                        </a:rPr>
                        <a:t> El sistema debe permitir al administrador gestionar las áreas de acuerdo a los tipos de vehículos permitidos.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Nivel mínimo</a:t>
                      </a:r>
                    </a:p>
                    <a:p>
                      <a:pPr rtl="0" fontAlgn="t">
                        <a:spcBef>
                          <a:spcPts val="0"/>
                        </a:spcBef>
                        <a:spcAft>
                          <a:spcPts val="0"/>
                        </a:spcAft>
                      </a:pPr>
                      <a:r>
                        <a:rPr lang="es-CO" sz="1600" b="0" i="0" u="none" strike="noStrike" noProof="0" dirty="0">
                          <a:solidFill>
                            <a:srgbClr val="000000"/>
                          </a:solidFill>
                          <a:effectLst/>
                          <a:latin typeface="Arial"/>
                        </a:rPr>
                        <a:t>El administrador debe poder gestionar las áreas de parqueo con éxito.</a:t>
                      </a:r>
                      <a:endParaRPr lang="es-CO" sz="1600" noProof="0">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Nivel deseable</a:t>
                      </a:r>
                    </a:p>
                    <a:p>
                      <a:pPr rtl="0" fontAlgn="t">
                        <a:spcBef>
                          <a:spcPts val="0"/>
                        </a:spcBef>
                        <a:spcAft>
                          <a:spcPts val="0"/>
                        </a:spcAft>
                      </a:pPr>
                      <a:r>
                        <a:rPr lang="es-CO" sz="1600" b="0" i="0" u="none" strike="noStrike" noProof="0" dirty="0">
                          <a:solidFill>
                            <a:srgbClr val="000000"/>
                          </a:solidFill>
                          <a:effectLst/>
                          <a:latin typeface="Arial"/>
                        </a:rPr>
                        <a:t>El administrador debe poder asignar y actualizar áreas de parqueo por cada tipo de vehículo con éxito.</a:t>
                      </a:r>
                      <a:endParaRPr lang="es-CO" sz="1600" noProof="0">
                        <a:effectLst/>
                        <a:latin typeface="Arial"/>
                      </a:endParaRPr>
                    </a:p>
                    <a:p>
                      <a:pPr rtl="0" fontAlgn="base">
                        <a:spcBef>
                          <a:spcPts val="0"/>
                        </a:spcBef>
                        <a:spcAft>
                          <a:spcPts val="0"/>
                        </a:spcAft>
                        <a:buFont typeface="Arial" panose="020B0604020202020204" pitchFamily="34" charset="0"/>
                        <a:buChar char="•"/>
                      </a:pPr>
                      <a:r>
                        <a:rPr lang="es-CO" sz="1600" b="1" i="0" u="none" strike="noStrike" noProof="0" dirty="0">
                          <a:solidFill>
                            <a:srgbClr val="000000"/>
                          </a:solidFill>
                          <a:effectLst/>
                          <a:latin typeface="Arial"/>
                        </a:rPr>
                        <a:t> Nivel óptimo</a:t>
                      </a:r>
                    </a:p>
                    <a:p>
                      <a:pPr rtl="0" fontAlgn="t">
                        <a:spcBef>
                          <a:spcPts val="0"/>
                        </a:spcBef>
                        <a:spcAft>
                          <a:spcPts val="0"/>
                        </a:spcAft>
                      </a:pPr>
                      <a:r>
                        <a:rPr lang="es-CO" sz="1600" b="0" i="0" u="none" strike="noStrike" noProof="0" dirty="0">
                          <a:solidFill>
                            <a:srgbClr val="000000"/>
                          </a:solidFill>
                          <a:effectLst/>
                          <a:latin typeface="Arial"/>
                        </a:rPr>
                        <a:t>El administrador debe poder registrar y actualizar las áreas de parqueo disponible validando en el sistema los tipos de vehículos y el área total permitida para el uso del parqueadero de manera exitosa.</a:t>
                      </a:r>
                      <a:endParaRPr lang="es-CO" sz="16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179307"/>
                  </a:ext>
                </a:extLst>
              </a:tr>
            </a:tbl>
          </a:graphicData>
        </a:graphic>
      </p:graphicFrame>
    </p:spTree>
    <p:extLst>
      <p:ext uri="{BB962C8B-B14F-4D97-AF65-F5344CB8AC3E}">
        <p14:creationId xmlns:p14="http://schemas.microsoft.com/office/powerpoint/2010/main" val="411434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p:cNvSpPr>
            <a:spLocks noGrp="1"/>
          </p:cNvSpPr>
          <p:nvPr>
            <p:ph type="title"/>
          </p:nvPr>
        </p:nvSpPr>
        <p:spPr>
          <a:xfrm>
            <a:off x="994954" y="129993"/>
            <a:ext cx="10515600" cy="1325563"/>
          </a:xfrm>
        </p:spPr>
        <p:txBody>
          <a:bodyPr/>
          <a:lstStyle/>
          <a:p>
            <a:pPr algn="ctr"/>
            <a:r>
              <a:rPr lang="es-CO" dirty="0"/>
              <a:t>Calidad necesaria</a:t>
            </a:r>
          </a:p>
        </p:txBody>
      </p:sp>
      <p:sp>
        <p:nvSpPr>
          <p:cNvPr id="2" name="Marcador de contenido 1"/>
          <p:cNvSpPr>
            <a:spLocks noGrp="1"/>
          </p:cNvSpPr>
          <p:nvPr>
            <p:ph idx="1"/>
          </p:nvPr>
        </p:nvSpPr>
        <p:spPr/>
        <p:txBody>
          <a:bodyPr/>
          <a:lstStyle/>
          <a:p>
            <a:pPr marL="0" indent="0">
              <a:buNone/>
            </a:pPr>
            <a:endParaRPr lang="es-ES" dirty="0"/>
          </a:p>
          <a:p>
            <a:pPr marL="0" indent="0">
              <a:buNone/>
            </a:pPr>
            <a:endParaRPr lang="es-ES" dirty="0"/>
          </a:p>
          <a:p>
            <a:pPr marL="0" indent="0">
              <a:buNone/>
            </a:pPr>
            <a:endParaRPr lang="es-CO" dirty="0"/>
          </a:p>
        </p:txBody>
      </p:sp>
      <p:graphicFrame>
        <p:nvGraphicFramePr>
          <p:cNvPr id="7" name="Tabla 6"/>
          <p:cNvGraphicFramePr>
            <a:graphicFrameLocks noGrp="1"/>
          </p:cNvGraphicFramePr>
          <p:nvPr>
            <p:extLst>
              <p:ext uri="{D42A27DB-BD31-4B8C-83A1-F6EECF244321}">
                <p14:modId xmlns:p14="http://schemas.microsoft.com/office/powerpoint/2010/main" val="1569893509"/>
              </p:ext>
            </p:extLst>
          </p:nvPr>
        </p:nvGraphicFramePr>
        <p:xfrm>
          <a:off x="298204" y="1455556"/>
          <a:ext cx="11893796" cy="5183023"/>
        </p:xfrm>
        <a:graphic>
          <a:graphicData uri="http://schemas.openxmlformats.org/drawingml/2006/table">
            <a:tbl>
              <a:tblPr/>
              <a:tblGrid>
                <a:gridCol w="1911805">
                  <a:extLst>
                    <a:ext uri="{9D8B030D-6E8A-4147-A177-3AD203B41FA5}">
                      <a16:colId xmlns:a16="http://schemas.microsoft.com/office/drawing/2014/main" val="1466897729"/>
                    </a:ext>
                  </a:extLst>
                </a:gridCol>
                <a:gridCol w="2977679">
                  <a:extLst>
                    <a:ext uri="{9D8B030D-6E8A-4147-A177-3AD203B41FA5}">
                      <a16:colId xmlns:a16="http://schemas.microsoft.com/office/drawing/2014/main" val="2693376303"/>
                    </a:ext>
                  </a:extLst>
                </a:gridCol>
                <a:gridCol w="7004312">
                  <a:extLst>
                    <a:ext uri="{9D8B030D-6E8A-4147-A177-3AD203B41FA5}">
                      <a16:colId xmlns:a16="http://schemas.microsoft.com/office/drawing/2014/main" val="3468535672"/>
                    </a:ext>
                  </a:extLst>
                </a:gridCol>
              </a:tblGrid>
              <a:tr h="362103">
                <a:tc>
                  <a:txBody>
                    <a:bodyPr/>
                    <a:lstStyle/>
                    <a:p>
                      <a:pPr rtl="0" fontAlgn="t">
                        <a:spcBef>
                          <a:spcPts val="1200"/>
                        </a:spcBef>
                        <a:spcAft>
                          <a:spcPts val="700"/>
                        </a:spcAft>
                      </a:pPr>
                      <a:r>
                        <a:rPr lang="es-CO" sz="1400" b="1" i="0" u="none" strike="noStrike" noProof="0" dirty="0">
                          <a:solidFill>
                            <a:srgbClr val="1F1F1F"/>
                          </a:solidFill>
                          <a:effectLst/>
                          <a:latin typeface="Arial"/>
                        </a:rPr>
                        <a:t>Requisito funcional</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Criterios de aceptación</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1200"/>
                        </a:spcBef>
                        <a:spcAft>
                          <a:spcPts val="700"/>
                        </a:spcAft>
                      </a:pPr>
                      <a:r>
                        <a:rPr lang="es-CO" sz="1400" b="1" i="0" u="none" strike="noStrike" noProof="0" dirty="0">
                          <a:solidFill>
                            <a:srgbClr val="1F1F1F"/>
                          </a:solidFill>
                          <a:effectLst/>
                          <a:latin typeface="Arial"/>
                        </a:rPr>
                        <a:t>Niveles de calidad</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713103"/>
                  </a:ext>
                </a:extLst>
              </a:tr>
              <a:tr h="4422407">
                <a:tc>
                  <a:txBody>
                    <a:bodyPr/>
                    <a:lstStyle/>
                    <a:p>
                      <a:pPr algn="just" rtl="0" fontAlgn="t">
                        <a:spcBef>
                          <a:spcPts val="1200"/>
                        </a:spcBef>
                        <a:spcAft>
                          <a:spcPts val="0"/>
                        </a:spcAft>
                      </a:pPr>
                      <a:r>
                        <a:rPr lang="es-CO" sz="1400" b="0" i="0" u="none" strike="noStrike" noProof="0" dirty="0">
                          <a:solidFill>
                            <a:srgbClr val="1F1F1F"/>
                          </a:solidFill>
                          <a:effectLst/>
                          <a:latin typeface="Arial"/>
                        </a:rPr>
                        <a:t>El sistema debe permitir al administrador generar los reportes de empleados, ingresos, gastos, utilidades y tipos de vehículos frecuentes.</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400" b="0" i="0" u="none" strike="noStrike" noProof="0" dirty="0">
                          <a:solidFill>
                            <a:srgbClr val="000000"/>
                          </a:solidFill>
                          <a:effectLst/>
                          <a:latin typeface="Arial"/>
                        </a:rPr>
                        <a:t>Los reportes deben ser generados en formato Excel.</a:t>
                      </a:r>
                    </a:p>
                    <a:p>
                      <a:pPr rtl="0" fontAlgn="base">
                        <a:spcBef>
                          <a:spcPts val="0"/>
                        </a:spcBef>
                        <a:spcAft>
                          <a:spcPts val="0"/>
                        </a:spcAft>
                        <a:buFont typeface="Arial" panose="020B0604020202020204" pitchFamily="34" charset="0"/>
                        <a:buChar char="•"/>
                      </a:pPr>
                      <a:r>
                        <a:rPr lang="es-CO" sz="1400" b="0" i="0" u="none" strike="noStrike" noProof="0" dirty="0">
                          <a:solidFill>
                            <a:srgbClr val="000000"/>
                          </a:solidFill>
                          <a:effectLst/>
                          <a:latin typeface="Arial"/>
                        </a:rPr>
                        <a:t>Los reportes deben incluir la siguiente información:</a:t>
                      </a:r>
                    </a:p>
                    <a:p>
                      <a:pPr marL="228600" indent="-228600" rtl="0" fontAlgn="t">
                        <a:spcBef>
                          <a:spcPts val="0"/>
                        </a:spcBef>
                        <a:spcAft>
                          <a:spcPts val="0"/>
                        </a:spcAft>
                      </a:pPr>
                      <a:r>
                        <a:rPr lang="es-CO" sz="1400" b="0" i="0" u="none" strike="noStrike" noProof="0" dirty="0">
                          <a:solidFill>
                            <a:srgbClr val="000000"/>
                          </a:solidFill>
                          <a:effectLst/>
                          <a:latin typeface="Arial"/>
                        </a:rPr>
                        <a:t>Reporte de ingresos: Total de ingresos, ingresos por fuente, ingresos por mes.</a:t>
                      </a:r>
                      <a:endParaRPr lang="es-CO" sz="1400" noProof="0" dirty="0">
                        <a:effectLst/>
                        <a:latin typeface="Arial"/>
                      </a:endParaRPr>
                    </a:p>
                    <a:p>
                      <a:pPr marL="228600" indent="-228600" rtl="0" fontAlgn="t">
                        <a:spcBef>
                          <a:spcPts val="0"/>
                        </a:spcBef>
                        <a:spcAft>
                          <a:spcPts val="0"/>
                        </a:spcAft>
                      </a:pPr>
                      <a:r>
                        <a:rPr lang="es-CO" sz="1400" b="0" i="0" u="none" strike="noStrike" noProof="0" dirty="0">
                          <a:solidFill>
                            <a:srgbClr val="000000"/>
                          </a:solidFill>
                          <a:effectLst/>
                          <a:latin typeface="Arial"/>
                        </a:rPr>
                        <a:t>Reporte de gastos: Total de gastos, gastos por categoría, gastos por mes.</a:t>
                      </a:r>
                      <a:endParaRPr lang="es-CO" sz="1400" noProof="0" dirty="0">
                        <a:effectLst/>
                        <a:latin typeface="Arial"/>
                      </a:endParaRPr>
                    </a:p>
                    <a:p>
                      <a:pPr marL="228600" indent="-228600" rtl="0" fontAlgn="t">
                        <a:spcBef>
                          <a:spcPts val="0"/>
                        </a:spcBef>
                        <a:spcAft>
                          <a:spcPts val="0"/>
                        </a:spcAft>
                      </a:pPr>
                      <a:r>
                        <a:rPr lang="es-CO" sz="1400" b="0" i="0" u="none" strike="noStrike" noProof="0" dirty="0">
                          <a:solidFill>
                            <a:srgbClr val="000000"/>
                          </a:solidFill>
                          <a:effectLst/>
                          <a:latin typeface="Arial"/>
                        </a:rPr>
                        <a:t>Reporte de utilidades: Utilidades netas, utilidades por mes.</a:t>
                      </a:r>
                      <a:endParaRPr lang="es-CO" sz="1400" noProof="0" dirty="0">
                        <a:effectLst/>
                        <a:latin typeface="Arial"/>
                      </a:endParaRPr>
                    </a:p>
                    <a:p>
                      <a:pPr marL="228600" indent="-228600" rtl="0" fontAlgn="t">
                        <a:spcBef>
                          <a:spcPts val="0"/>
                        </a:spcBef>
                        <a:spcAft>
                          <a:spcPts val="0"/>
                        </a:spcAft>
                      </a:pPr>
                      <a:r>
                        <a:rPr lang="es-CO" sz="1400" b="0" i="0" u="none" strike="noStrike" noProof="0" dirty="0">
                          <a:solidFill>
                            <a:srgbClr val="000000"/>
                          </a:solidFill>
                          <a:effectLst/>
                          <a:latin typeface="Arial"/>
                        </a:rPr>
                        <a:t>Reporte de tipos de vehículos frecuentes: Número de vehículos de cada tipo, porcentaje de vehículos de cada tipo.</a:t>
                      </a:r>
                      <a:endParaRPr lang="es-CO" sz="1400" noProof="0" dirty="0">
                        <a:effectLst/>
                        <a:latin typeface="Arial"/>
                      </a:endParaRPr>
                    </a:p>
                    <a:p>
                      <a:pPr marL="228600" indent="-228600" rtl="0" fontAlgn="t">
                        <a:spcBef>
                          <a:spcPts val="0"/>
                        </a:spcBef>
                        <a:spcAft>
                          <a:spcPts val="0"/>
                        </a:spcAft>
                      </a:pPr>
                      <a:r>
                        <a:rPr lang="es-CO" sz="1400" b="0" i="0" u="none" strike="noStrike" noProof="0" dirty="0">
                          <a:solidFill>
                            <a:srgbClr val="000000"/>
                          </a:solidFill>
                          <a:effectLst/>
                          <a:latin typeface="Arial"/>
                        </a:rPr>
                        <a:t>Reporte de clientes frecuentes: identificación del cliente ,cantidad de veces que va al establecimiento al mes y se debe poder filtrar por los tipos de servicio que adquiere.</a:t>
                      </a:r>
                      <a:endParaRPr lang="es-CO" sz="1400" noProof="0" dirty="0">
                        <a:effectLst/>
                        <a:latin typeface="Arial"/>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s-CO" sz="1400" b="1" i="0" u="none" strike="noStrike" noProof="0" dirty="0">
                          <a:solidFill>
                            <a:srgbClr val="000000"/>
                          </a:solidFill>
                          <a:effectLst/>
                          <a:latin typeface="Arial"/>
                        </a:rPr>
                        <a:t> Nivel mínimo</a:t>
                      </a:r>
                    </a:p>
                    <a:p>
                      <a:pPr rtl="0" fontAlgn="t">
                        <a:spcBef>
                          <a:spcPts val="0"/>
                        </a:spcBef>
                        <a:spcAft>
                          <a:spcPts val="0"/>
                        </a:spcAft>
                      </a:pPr>
                      <a:r>
                        <a:rPr lang="es-CO" sz="1400" b="0" i="0" u="none" strike="noStrike" noProof="0" dirty="0">
                          <a:solidFill>
                            <a:srgbClr val="000000"/>
                          </a:solidFill>
                          <a:effectLst/>
                          <a:latin typeface="Arial"/>
                        </a:rPr>
                        <a:t>Formato: Los reportes deben estar disponibles en formato Excel.</a:t>
                      </a:r>
                      <a:endParaRPr lang="es-CO" sz="1400" noProof="0" dirty="0">
                        <a:effectLst/>
                        <a:latin typeface="Arial"/>
                      </a:endParaRPr>
                    </a:p>
                    <a:p>
                      <a:pPr rtl="0" fontAlgn="t">
                        <a:spcBef>
                          <a:spcPts val="0"/>
                        </a:spcBef>
                        <a:spcAft>
                          <a:spcPts val="0"/>
                        </a:spcAft>
                      </a:pPr>
                      <a:br>
                        <a:rPr lang="es-CO" sz="1400" noProof="0" dirty="0">
                          <a:effectLst/>
                        </a:rPr>
                      </a:br>
                      <a:r>
                        <a:rPr lang="es-CO" sz="1400" b="0" i="0" u="none" strike="noStrike" noProof="0" dirty="0">
                          <a:solidFill>
                            <a:srgbClr val="000000"/>
                          </a:solidFill>
                          <a:effectLst/>
                          <a:latin typeface="Arial"/>
                        </a:rPr>
                        <a:t>Contenido: Los reportes deben incluir la información básica requerida para cada tipo de reporte.</a:t>
                      </a:r>
                      <a:endParaRPr lang="es-CO" sz="1400" noProof="0" dirty="0">
                        <a:effectLst/>
                        <a:latin typeface="Arial"/>
                      </a:endParaRPr>
                    </a:p>
                    <a:p>
                      <a:pPr rtl="0" fontAlgn="base">
                        <a:spcBef>
                          <a:spcPts val="0"/>
                        </a:spcBef>
                        <a:spcAft>
                          <a:spcPts val="0"/>
                        </a:spcAft>
                        <a:buFont typeface="Arial" panose="020B0604020202020204" pitchFamily="34" charset="0"/>
                        <a:buChar char="•"/>
                      </a:pPr>
                      <a:r>
                        <a:rPr lang="es-CO" sz="1400" b="1" i="0" u="none" strike="noStrike" noProof="0" dirty="0">
                          <a:solidFill>
                            <a:srgbClr val="000000"/>
                          </a:solidFill>
                          <a:effectLst/>
                          <a:latin typeface="Arial"/>
                        </a:rPr>
                        <a:t> Nivel deseable</a:t>
                      </a:r>
                    </a:p>
                    <a:p>
                      <a:pPr rtl="0" fontAlgn="t">
                        <a:spcBef>
                          <a:spcPts val="300"/>
                        </a:spcBef>
                        <a:spcAft>
                          <a:spcPts val="0"/>
                        </a:spcAft>
                      </a:pPr>
                      <a:r>
                        <a:rPr lang="es-CO" sz="1400" b="0" i="0" u="none" strike="noStrike" noProof="0" dirty="0">
                          <a:solidFill>
                            <a:srgbClr val="1F1F1F"/>
                          </a:solidFill>
                          <a:effectLst/>
                          <a:latin typeface="Arial"/>
                        </a:rPr>
                        <a:t>Formato: Los reportes deben estar disponibles en otros formatos, como PDF o </a:t>
                      </a:r>
                      <a:r>
                        <a:rPr lang="es-CO" sz="1400" b="0" i="0" u="none" strike="noStrike" noProof="0" dirty="0" err="1">
                          <a:solidFill>
                            <a:srgbClr val="1F1F1F"/>
                          </a:solidFill>
                          <a:effectLst/>
                          <a:latin typeface="Arial"/>
                        </a:rPr>
                        <a:t>csv</a:t>
                      </a:r>
                      <a:r>
                        <a:rPr lang="es-CO" sz="1400" b="0" i="0" u="none" strike="noStrike" noProof="0" dirty="0">
                          <a:solidFill>
                            <a:srgbClr val="1F1F1F"/>
                          </a:solidFill>
                          <a:effectLst/>
                          <a:latin typeface="Arial"/>
                        </a:rPr>
                        <a:t>.</a:t>
                      </a:r>
                      <a:endParaRPr lang="es-CO" sz="1400" noProof="0" dirty="0">
                        <a:effectLst/>
                        <a:latin typeface="Arial"/>
                      </a:endParaRPr>
                    </a:p>
                    <a:p>
                      <a:pPr rtl="0" fontAlgn="t">
                        <a:spcBef>
                          <a:spcPts val="0"/>
                        </a:spcBef>
                        <a:spcAft>
                          <a:spcPts val="0"/>
                        </a:spcAft>
                      </a:pPr>
                      <a:r>
                        <a:rPr lang="es-CO" sz="1400" b="0" i="0" u="none" strike="noStrike" noProof="0" dirty="0">
                          <a:solidFill>
                            <a:srgbClr val="1F1F1F"/>
                          </a:solidFill>
                          <a:effectLst/>
                          <a:latin typeface="Arial"/>
                        </a:rPr>
                        <a:t>Contenido: Los reportes deben incluir información adicional que pueda ser útil para la toma de decisiones.</a:t>
                      </a:r>
                      <a:endParaRPr lang="es-CO" sz="1400" noProof="0" dirty="0">
                        <a:effectLst/>
                        <a:latin typeface="Arial"/>
                      </a:endParaRPr>
                    </a:p>
                    <a:p>
                      <a:pPr rtl="0" fontAlgn="t">
                        <a:spcBef>
                          <a:spcPts val="0"/>
                        </a:spcBef>
                        <a:spcAft>
                          <a:spcPts val="1100"/>
                        </a:spcAft>
                      </a:pPr>
                      <a:r>
                        <a:rPr lang="es-CO" sz="1400" b="0" i="0" u="none" strike="noStrike" noProof="0" dirty="0">
                          <a:solidFill>
                            <a:srgbClr val="1F1F1F"/>
                          </a:solidFill>
                          <a:effectLst/>
                          <a:latin typeface="Arial"/>
                        </a:rPr>
                        <a:t>Generación: Los reportes deben poder generarse de forma automatizada, según criterios predefinidos.</a:t>
                      </a:r>
                      <a:endParaRPr lang="es-CO" sz="1400" noProof="0" dirty="0">
                        <a:effectLst/>
                        <a:latin typeface="Arial"/>
                      </a:endParaRPr>
                    </a:p>
                    <a:p>
                      <a:pPr rtl="0" fontAlgn="base">
                        <a:spcBef>
                          <a:spcPts val="300"/>
                        </a:spcBef>
                        <a:spcAft>
                          <a:spcPts val="1100"/>
                        </a:spcAft>
                        <a:buFont typeface="Arial" panose="020B0604020202020204" pitchFamily="34" charset="0"/>
                        <a:buChar char="•"/>
                      </a:pPr>
                      <a:r>
                        <a:rPr lang="es-CO" sz="1400" b="1" i="0" u="none" strike="noStrike" noProof="0" dirty="0">
                          <a:solidFill>
                            <a:srgbClr val="1F1F1F"/>
                          </a:solidFill>
                          <a:effectLst/>
                          <a:latin typeface="Arial"/>
                        </a:rPr>
                        <a:t> Nivel óptimo</a:t>
                      </a:r>
                    </a:p>
                    <a:p>
                      <a:pPr rtl="0" fontAlgn="t">
                        <a:spcBef>
                          <a:spcPts val="300"/>
                        </a:spcBef>
                        <a:spcAft>
                          <a:spcPts val="0"/>
                        </a:spcAft>
                      </a:pPr>
                      <a:r>
                        <a:rPr lang="es-CO" sz="1400" b="0" i="0" u="none" strike="noStrike" noProof="0" dirty="0">
                          <a:solidFill>
                            <a:srgbClr val="1F1F1F"/>
                          </a:solidFill>
                          <a:effectLst/>
                          <a:latin typeface="Arial"/>
                        </a:rPr>
                        <a:t>Formato: Los reportes deben estar disponibles en formatos personalizados y adaptados a las necesidades específicas del cliente.</a:t>
                      </a:r>
                      <a:endParaRPr lang="es-CO" sz="1400" noProof="0" dirty="0">
                        <a:effectLst/>
                        <a:latin typeface="Arial"/>
                      </a:endParaRPr>
                    </a:p>
                    <a:p>
                      <a:pPr rtl="0" fontAlgn="t">
                        <a:spcBef>
                          <a:spcPts val="0"/>
                        </a:spcBef>
                        <a:spcAft>
                          <a:spcPts val="0"/>
                        </a:spcAft>
                      </a:pPr>
                      <a:r>
                        <a:rPr lang="es-CO" sz="1400" b="0" i="0" u="none" strike="noStrike" noProof="0" dirty="0">
                          <a:solidFill>
                            <a:srgbClr val="1F1F1F"/>
                          </a:solidFill>
                          <a:effectLst/>
                          <a:latin typeface="Arial"/>
                        </a:rPr>
                        <a:t>Contenido: Los reportes deben incluir información en tiempo real, que se actualice automáticamente a medida que se modifican los datos subyacentes.</a:t>
                      </a:r>
                      <a:endParaRPr lang="es-CO" sz="1400" noProof="0" dirty="0">
                        <a:effectLst/>
                        <a:latin typeface="Arial"/>
                      </a:endParaRPr>
                    </a:p>
                    <a:p>
                      <a:pPr rtl="0" fontAlgn="t">
                        <a:spcBef>
                          <a:spcPts val="0"/>
                        </a:spcBef>
                        <a:spcAft>
                          <a:spcPts val="0"/>
                        </a:spcAft>
                      </a:pPr>
                      <a:r>
                        <a:rPr lang="es-CO" sz="1400" b="0" i="0" u="none" strike="noStrike" noProof="0" dirty="0">
                          <a:solidFill>
                            <a:srgbClr val="1F1F1F"/>
                          </a:solidFill>
                          <a:effectLst/>
                          <a:latin typeface="Arial"/>
                        </a:rPr>
                        <a:t>Generación: Los reportes deben poder generarse de forma interactiva, permitiendo al usuario personalizar el contenido y el formato.</a:t>
                      </a:r>
                      <a:endParaRPr lang="es-CO" sz="1400" noProof="0" dirty="0">
                        <a:effectLst/>
                        <a:latin typeface="Arial"/>
                      </a:endParaRPr>
                    </a:p>
                    <a:p>
                      <a:pPr rtl="0" fontAlgn="t">
                        <a:spcBef>
                          <a:spcPts val="0"/>
                        </a:spcBef>
                        <a:spcAft>
                          <a:spcPts val="1100"/>
                        </a:spcAft>
                      </a:pPr>
                      <a:br>
                        <a:rPr lang="es-ES" sz="1400" dirty="0">
                          <a:effectLst/>
                        </a:rPr>
                      </a:br>
                      <a:endParaRPr lang="es-CO" sz="1400" noProof="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179307"/>
                  </a:ext>
                </a:extLst>
              </a:tr>
            </a:tbl>
          </a:graphicData>
        </a:graphic>
      </p:graphicFrame>
    </p:spTree>
    <p:extLst>
      <p:ext uri="{BB962C8B-B14F-4D97-AF65-F5344CB8AC3E}">
        <p14:creationId xmlns:p14="http://schemas.microsoft.com/office/powerpoint/2010/main" val="265622662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2297</TotalTime>
  <Words>2520</Words>
  <Application>Microsoft Office PowerPoint</Application>
  <PresentationFormat>Panorámica</PresentationFormat>
  <Paragraphs>600</Paragraphs>
  <Slides>16</Slides>
  <Notes>0</Notes>
  <HiddenSlides>0</HiddenSlides>
  <MMClips>0</MMClip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Tema de Office</vt:lpstr>
      <vt:lpstr>Presentación de PowerPoint</vt:lpstr>
      <vt:lpstr>Presentación de PowerPoint</vt:lpstr>
      <vt:lpstr>Calidad necesaria</vt:lpstr>
      <vt:lpstr>Calidad necesaria</vt:lpstr>
      <vt:lpstr>Calidad necesaria</vt:lpstr>
      <vt:lpstr>Calidad necesaria</vt:lpstr>
      <vt:lpstr>Calidad necesaria</vt:lpstr>
      <vt:lpstr>Calidad necesaria</vt:lpstr>
      <vt:lpstr>Calidad necesaria</vt:lpstr>
      <vt:lpstr>Calidad necesaria</vt:lpstr>
      <vt:lpstr>Plan de calidad planeada</vt:lpstr>
      <vt:lpstr>Plan de calidad planeada</vt:lpstr>
      <vt:lpstr>Plan de calidad planeada</vt:lpstr>
      <vt:lpstr>Plan de calidad planeada</vt:lpstr>
      <vt:lpstr>Plazos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Tomas Eduardo Quiroz Lpez</dc:creator>
  <cp:lastModifiedBy>Michel</cp:lastModifiedBy>
  <cp:revision>228</cp:revision>
  <dcterms:created xsi:type="dcterms:W3CDTF">2020-04-21T17:48:51Z</dcterms:created>
  <dcterms:modified xsi:type="dcterms:W3CDTF">2023-10-11T23:32:54Z</dcterms:modified>
</cp:coreProperties>
</file>